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8" r:id="rId3"/>
    <p:sldId id="265" r:id="rId4"/>
    <p:sldId id="259" r:id="rId5"/>
    <p:sldId id="260" r:id="rId6"/>
    <p:sldId id="261" r:id="rId7"/>
    <p:sldId id="262" r:id="rId8"/>
    <p:sldId id="266" r:id="rId9"/>
    <p:sldId id="267" r:id="rId10"/>
    <p:sldId id="268" r:id="rId11"/>
    <p:sldId id="269" r:id="rId12"/>
    <p:sldId id="270" r:id="rId13"/>
    <p:sldId id="271" r:id="rId14"/>
    <p:sldId id="273" r:id="rId15"/>
    <p:sldId id="272"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2" r:id="rId3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87" autoAdjust="0"/>
  </p:normalViewPr>
  <p:slideViewPr>
    <p:cSldViewPr>
      <p:cViewPr varScale="1">
        <p:scale>
          <a:sx n="63" d="100"/>
          <a:sy n="63" d="100"/>
        </p:scale>
        <p:origin x="-72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CA5F6B-5C5B-4BE1-AE3B-B6AE8CF3388D}" type="datetimeFigureOut">
              <a:rPr lang="zh-CN" altLang="en-US" smtClean="0"/>
              <a:t>2012/9/15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404E5E-F2A5-4D3D-8B36-9C6114FE751D}" type="slidenum">
              <a:rPr lang="zh-CN" altLang="en-US" smtClean="0"/>
              <a:t>‹#›</a:t>
            </a:fld>
            <a:endParaRPr lang="zh-CN" altLang="en-US"/>
          </a:p>
        </p:txBody>
      </p:sp>
    </p:spTree>
    <p:extLst>
      <p:ext uri="{BB962C8B-B14F-4D97-AF65-F5344CB8AC3E}">
        <p14:creationId xmlns:p14="http://schemas.microsoft.com/office/powerpoint/2010/main" val="142353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我们基于不同的软件系统或者编程语言，开发了很多的软件，每个软件都可以提供一定的服务，但是提供服务的接口却差异很大。</a:t>
            </a:r>
            <a:endParaRPr lang="en-US" altLang="zh-CN" dirty="0" smtClean="0"/>
          </a:p>
          <a:p>
            <a:r>
              <a:rPr lang="zh-CN" altLang="en-US" dirty="0" smtClean="0"/>
              <a:t>这对于服务的调用很不方便。</a:t>
            </a:r>
            <a:endParaRPr lang="en-US" altLang="zh-CN" dirty="0" smtClean="0"/>
          </a:p>
          <a:p>
            <a:r>
              <a:rPr lang="zh-CN" altLang="en-US" dirty="0" smtClean="0"/>
              <a:t>那么，是不是可以将服务调用的接口进行统一的处理？</a:t>
            </a:r>
            <a:endParaRPr lang="zh-CN" altLang="en-US" dirty="0"/>
          </a:p>
        </p:txBody>
      </p:sp>
      <p:sp>
        <p:nvSpPr>
          <p:cNvPr id="4" name="灯片编号占位符 3"/>
          <p:cNvSpPr>
            <a:spLocks noGrp="1"/>
          </p:cNvSpPr>
          <p:nvPr>
            <p:ph type="sldNum" sz="quarter" idx="10"/>
          </p:nvPr>
        </p:nvSpPr>
        <p:spPr/>
        <p:txBody>
          <a:bodyPr/>
          <a:lstStyle/>
          <a:p>
            <a:fld id="{C2404E5E-F2A5-4D3D-8B36-9C6114FE751D}" type="slidenum">
              <a:rPr lang="zh-CN" altLang="en-US" smtClean="0"/>
              <a:t>4</a:t>
            </a:fld>
            <a:endParaRPr lang="zh-CN" altLang="en-US"/>
          </a:p>
        </p:txBody>
      </p:sp>
    </p:spTree>
    <p:extLst>
      <p:ext uri="{BB962C8B-B14F-4D97-AF65-F5344CB8AC3E}">
        <p14:creationId xmlns:p14="http://schemas.microsoft.com/office/powerpoint/2010/main" val="2451712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描述了</a:t>
            </a:r>
            <a:r>
              <a:rPr lang="en-US" altLang="zh-CN" dirty="0" smtClean="0"/>
              <a:t>Web Services</a:t>
            </a:r>
            <a:r>
              <a:rPr lang="zh-CN" altLang="en-US" dirty="0" smtClean="0"/>
              <a:t>的体系构成</a:t>
            </a:r>
            <a:endParaRPr lang="en-US" altLang="zh-CN" dirty="0" smtClean="0"/>
          </a:p>
          <a:p>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SOAP</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Simple Object Access Protocol</a:t>
            </a:r>
            <a:r>
              <a:rPr lang="zh-CN" altLang="en-US" sz="1200" b="0" i="0" kern="1200" dirty="0" smtClean="0">
                <a:solidFill>
                  <a:schemeClr val="tx1"/>
                </a:solidFill>
                <a:effectLst/>
                <a:latin typeface="+mn-lt"/>
                <a:ea typeface="+mn-ea"/>
                <a:cs typeface="+mn-cs"/>
              </a:rPr>
              <a:t>）</a:t>
            </a:r>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WSDL</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Web Services Description Language</a:t>
            </a:r>
            <a:r>
              <a:rPr lang="zh-CN" altLang="en-US" sz="1200" b="0" i="0" kern="1200" dirty="0" smtClean="0">
                <a:solidFill>
                  <a:schemeClr val="tx1"/>
                </a:solidFill>
                <a:effectLst/>
                <a:latin typeface="+mn-lt"/>
                <a:ea typeface="+mn-ea"/>
                <a:cs typeface="+mn-cs"/>
              </a:rPr>
              <a:t>的缩写</a:t>
            </a:r>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 UDDI</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"Universal Description, Discovery and Integration"</a:t>
            </a:r>
            <a:r>
              <a:rPr lang="zh-CN" altLang="en-US" sz="1200" b="0" i="0" kern="1200" dirty="0" smtClean="0">
                <a:solidFill>
                  <a:schemeClr val="tx1"/>
                </a:solidFill>
                <a:effectLst/>
                <a:latin typeface="+mn-lt"/>
                <a:ea typeface="+mn-ea"/>
                <a:cs typeface="+mn-cs"/>
              </a:rPr>
              <a:t>，可译为“通用描述、发现与集成服务”。</a:t>
            </a:r>
            <a:endParaRPr lang="zh-CN" altLang="en-US" dirty="0"/>
          </a:p>
        </p:txBody>
      </p:sp>
      <p:sp>
        <p:nvSpPr>
          <p:cNvPr id="4" name="灯片编号占位符 3"/>
          <p:cNvSpPr>
            <a:spLocks noGrp="1"/>
          </p:cNvSpPr>
          <p:nvPr>
            <p:ph type="sldNum" sz="quarter" idx="10"/>
          </p:nvPr>
        </p:nvSpPr>
        <p:spPr/>
        <p:txBody>
          <a:bodyPr/>
          <a:lstStyle/>
          <a:p>
            <a:fld id="{C2404E5E-F2A5-4D3D-8B36-9C6114FE751D}" type="slidenum">
              <a:rPr lang="zh-CN" altLang="en-US" smtClean="0"/>
              <a:t>16</a:t>
            </a:fld>
            <a:endParaRPr lang="zh-CN" altLang="en-US"/>
          </a:p>
        </p:txBody>
      </p:sp>
    </p:spTree>
    <p:extLst>
      <p:ext uri="{BB962C8B-B14F-4D97-AF65-F5344CB8AC3E}">
        <p14:creationId xmlns:p14="http://schemas.microsoft.com/office/powerpoint/2010/main" val="2577206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404E5E-F2A5-4D3D-8B36-9C6114FE751D}" type="slidenum">
              <a:rPr lang="zh-CN" altLang="en-US" smtClean="0"/>
              <a:t>17</a:t>
            </a:fld>
            <a:endParaRPr lang="zh-CN" altLang="en-US"/>
          </a:p>
        </p:txBody>
      </p:sp>
    </p:spTree>
    <p:extLst>
      <p:ext uri="{BB962C8B-B14F-4D97-AF65-F5344CB8AC3E}">
        <p14:creationId xmlns:p14="http://schemas.microsoft.com/office/powerpoint/2010/main" val="2035585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i="0" kern="1200" dirty="0" smtClean="0">
                <a:solidFill>
                  <a:schemeClr val="tx1"/>
                </a:solidFill>
                <a:effectLst/>
                <a:latin typeface="+mn-lt"/>
                <a:ea typeface="+mn-ea"/>
                <a:cs typeface="+mn-cs"/>
              </a:rPr>
              <a:t>Service</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相关服务访问点的集合。</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i="0" kern="1200" dirty="0" smtClean="0">
                <a:solidFill>
                  <a:schemeClr val="tx1"/>
                </a:solidFill>
                <a:effectLst/>
                <a:latin typeface="+mn-lt"/>
                <a:ea typeface="+mn-ea"/>
                <a:cs typeface="+mn-cs"/>
              </a:rPr>
              <a:t>Binding</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特定端口类型的具体协议和数据格式规范的绑定。</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i="0" kern="1200" dirty="0" smtClean="0">
                <a:solidFill>
                  <a:schemeClr val="tx1"/>
                </a:solidFill>
                <a:effectLst/>
                <a:latin typeface="+mn-lt"/>
                <a:ea typeface="+mn-ea"/>
                <a:cs typeface="+mn-cs"/>
              </a:rPr>
              <a:t>Message</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通信消息的数据</a:t>
            </a:r>
            <a:r>
              <a:rPr lang="zh-CN" altLang="en-US" sz="1200" b="1" i="0" kern="1200" dirty="0" smtClean="0">
                <a:solidFill>
                  <a:schemeClr val="tx1"/>
                </a:solidFill>
                <a:effectLst/>
                <a:latin typeface="+mn-lt"/>
                <a:ea typeface="+mn-ea"/>
                <a:cs typeface="+mn-cs"/>
              </a:rPr>
              <a:t>结构</a:t>
            </a:r>
            <a:r>
              <a:rPr lang="zh-CN" altLang="en-US" sz="1200" b="0" i="0" kern="1200" dirty="0" smtClean="0">
                <a:solidFill>
                  <a:schemeClr val="tx1"/>
                </a:solidFill>
                <a:effectLst/>
                <a:latin typeface="+mn-lt"/>
                <a:ea typeface="+mn-ea"/>
                <a:cs typeface="+mn-cs"/>
              </a:rPr>
              <a:t>的抽象类型化定义。使用</a:t>
            </a:r>
            <a:r>
              <a:rPr lang="en-US" altLang="zh-CN" sz="1200" b="0" i="0" kern="1200" dirty="0" smtClean="0">
                <a:solidFill>
                  <a:schemeClr val="tx1"/>
                </a:solidFill>
                <a:effectLst/>
                <a:latin typeface="+mn-lt"/>
                <a:ea typeface="+mn-ea"/>
                <a:cs typeface="+mn-cs"/>
              </a:rPr>
              <a:t>Types</a:t>
            </a:r>
            <a:r>
              <a:rPr lang="zh-CN" altLang="en-US" sz="1200" b="0" i="0" kern="1200" dirty="0" smtClean="0">
                <a:solidFill>
                  <a:schemeClr val="tx1"/>
                </a:solidFill>
                <a:effectLst/>
                <a:latin typeface="+mn-lt"/>
                <a:ea typeface="+mn-ea"/>
                <a:cs typeface="+mn-cs"/>
              </a:rPr>
              <a:t>所定义的类型来定义整个消息的数据</a:t>
            </a:r>
            <a:r>
              <a:rPr lang="zh-CN" altLang="en-US" sz="1200" b="1" i="0" kern="1200" dirty="0" smtClean="0">
                <a:solidFill>
                  <a:schemeClr val="tx1"/>
                </a:solidFill>
                <a:effectLst/>
                <a:latin typeface="+mn-lt"/>
                <a:ea typeface="+mn-ea"/>
                <a:cs typeface="+mn-cs"/>
              </a:rPr>
              <a:t>结构</a:t>
            </a:r>
            <a:r>
              <a:rPr lang="zh-CN" altLang="en-US" sz="1200" b="0" i="0" kern="1200" dirty="0" smtClean="0">
                <a:solidFill>
                  <a:schemeClr val="tx1"/>
                </a:solidFill>
                <a:effectLst/>
                <a:latin typeface="+mn-lt"/>
                <a:ea typeface="+mn-ea"/>
                <a:cs typeface="+mn-cs"/>
              </a:rPr>
              <a:t>。</a:t>
            </a:r>
            <a:endParaRPr lang="en-US" altLang="zh-CN" sz="1200" b="1" i="0" kern="1200" dirty="0" smtClean="0">
              <a:solidFill>
                <a:schemeClr val="tx1"/>
              </a:solidFill>
              <a:effectLst/>
              <a:latin typeface="+mn-lt"/>
              <a:ea typeface="+mn-ea"/>
              <a:cs typeface="+mn-cs"/>
            </a:endParaRPr>
          </a:p>
          <a:p>
            <a:r>
              <a:rPr lang="en-US" altLang="zh-CN" sz="1200" b="1" i="0" kern="1200" dirty="0" smtClean="0">
                <a:solidFill>
                  <a:schemeClr val="tx1"/>
                </a:solidFill>
                <a:effectLst/>
                <a:latin typeface="+mn-lt"/>
                <a:ea typeface="+mn-ea"/>
                <a:cs typeface="+mn-cs"/>
              </a:rPr>
              <a:t>Types</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数据类型定义的容器，它使用某种类型系统</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一般地使用</a:t>
            </a:r>
            <a:r>
              <a:rPr lang="en-US" altLang="zh-CN" sz="1200" b="0" i="0" kern="1200" dirty="0" smtClean="0">
                <a:solidFill>
                  <a:schemeClr val="tx1"/>
                </a:solidFill>
                <a:effectLst/>
                <a:latin typeface="+mn-lt"/>
                <a:ea typeface="+mn-ea"/>
                <a:cs typeface="+mn-cs"/>
              </a:rPr>
              <a:t>XML Schema</a:t>
            </a:r>
            <a:r>
              <a:rPr lang="zh-CN" altLang="en-US" sz="1200" b="0" i="0" kern="1200" dirty="0" smtClean="0">
                <a:solidFill>
                  <a:schemeClr val="tx1"/>
                </a:solidFill>
                <a:effectLst/>
                <a:latin typeface="+mn-lt"/>
                <a:ea typeface="+mn-ea"/>
                <a:cs typeface="+mn-cs"/>
              </a:rPr>
              <a:t>中的类型系统</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a:t>
            </a:r>
            <a:endParaRPr lang="en-US" altLang="zh-CN" sz="1200" b="0" i="0" kern="1200" dirty="0" smtClean="0">
              <a:solidFill>
                <a:schemeClr val="tx1"/>
              </a:solidFill>
              <a:effectLst/>
              <a:latin typeface="+mn-lt"/>
              <a:ea typeface="+mn-ea"/>
              <a:cs typeface="+mn-cs"/>
            </a:endParaRPr>
          </a:p>
          <a:p>
            <a:r>
              <a:rPr lang="en-US" altLang="zh-CN" sz="1200" b="1" i="0" kern="1200" dirty="0" smtClean="0">
                <a:solidFill>
                  <a:schemeClr val="tx1"/>
                </a:solidFill>
                <a:effectLst/>
                <a:latin typeface="+mn-lt"/>
                <a:ea typeface="+mn-ea"/>
                <a:cs typeface="+mn-cs"/>
              </a:rPr>
              <a:t>Operation</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对服务中所支持的操作的抽象描述，一般单个</a:t>
            </a:r>
            <a:r>
              <a:rPr lang="en-US" altLang="zh-CN" sz="1200" b="0" i="0" kern="1200" dirty="0" smtClean="0">
                <a:solidFill>
                  <a:schemeClr val="tx1"/>
                </a:solidFill>
                <a:effectLst/>
                <a:latin typeface="+mn-lt"/>
                <a:ea typeface="+mn-ea"/>
                <a:cs typeface="+mn-cs"/>
              </a:rPr>
              <a:t>Operation</a:t>
            </a:r>
            <a:r>
              <a:rPr lang="zh-CN" altLang="en-US" sz="1200" b="0" i="0" kern="1200" dirty="0" smtClean="0">
                <a:solidFill>
                  <a:schemeClr val="tx1"/>
                </a:solidFill>
                <a:effectLst/>
                <a:latin typeface="+mn-lt"/>
                <a:ea typeface="+mn-ea"/>
                <a:cs typeface="+mn-cs"/>
              </a:rPr>
              <a:t>描述了一个访问入口的请求</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响应消息对。</a:t>
            </a:r>
          </a:p>
          <a:p>
            <a:r>
              <a:rPr lang="en-US" altLang="zh-CN" sz="1200" b="1" i="0" kern="1200" dirty="0" err="1" smtClean="0">
                <a:solidFill>
                  <a:schemeClr val="tx1"/>
                </a:solidFill>
                <a:effectLst/>
                <a:latin typeface="+mn-lt"/>
                <a:ea typeface="+mn-ea"/>
                <a:cs typeface="+mn-cs"/>
              </a:rPr>
              <a:t>PortType</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对于某个访问入口点类型所支持的操作的抽象集合，这些操作可以由一个或多个服务访问点来支持。</a:t>
            </a:r>
          </a:p>
          <a:p>
            <a:r>
              <a:rPr lang="en-US" altLang="zh-CN" sz="1200" b="1" i="0" kern="1200" dirty="0" smtClean="0">
                <a:solidFill>
                  <a:schemeClr val="tx1"/>
                </a:solidFill>
                <a:effectLst/>
                <a:latin typeface="+mn-lt"/>
                <a:ea typeface="+mn-ea"/>
                <a:cs typeface="+mn-cs"/>
              </a:rPr>
              <a:t>Port</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定义为协议</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数据格式绑定与具体</a:t>
            </a:r>
            <a:r>
              <a:rPr lang="en-US" altLang="zh-CN" sz="1200" b="0" i="0" kern="1200" dirty="0" smtClean="0">
                <a:solidFill>
                  <a:schemeClr val="tx1"/>
                </a:solidFill>
                <a:effectLst/>
                <a:latin typeface="+mn-lt"/>
                <a:ea typeface="+mn-ea"/>
                <a:cs typeface="+mn-cs"/>
              </a:rPr>
              <a:t>Web</a:t>
            </a:r>
            <a:r>
              <a:rPr lang="zh-CN" altLang="en-US" sz="1200" b="0" i="0" kern="1200" dirty="0" smtClean="0">
                <a:solidFill>
                  <a:schemeClr val="tx1"/>
                </a:solidFill>
                <a:effectLst/>
                <a:latin typeface="+mn-lt"/>
                <a:ea typeface="+mn-ea"/>
                <a:cs typeface="+mn-cs"/>
              </a:rPr>
              <a:t>访问地址组合的单个服务访问点。</a:t>
            </a:r>
          </a:p>
          <a:p>
            <a:pPr marL="0" indent="0">
              <a:buFontTx/>
              <a:buNone/>
            </a:pPr>
            <a:endParaRPr lang="zh-CN" altLang="en-US" dirty="0"/>
          </a:p>
        </p:txBody>
      </p:sp>
      <p:sp>
        <p:nvSpPr>
          <p:cNvPr id="4" name="灯片编号占位符 3"/>
          <p:cNvSpPr>
            <a:spLocks noGrp="1"/>
          </p:cNvSpPr>
          <p:nvPr>
            <p:ph type="sldNum" sz="quarter" idx="10"/>
          </p:nvPr>
        </p:nvSpPr>
        <p:spPr/>
        <p:txBody>
          <a:bodyPr/>
          <a:lstStyle/>
          <a:p>
            <a:fld id="{C2404E5E-F2A5-4D3D-8B36-9C6114FE751D}" type="slidenum">
              <a:rPr lang="zh-CN" altLang="en-US" smtClean="0"/>
              <a:t>22</a:t>
            </a:fld>
            <a:endParaRPr lang="zh-CN" altLang="en-US"/>
          </a:p>
        </p:txBody>
      </p:sp>
    </p:spTree>
    <p:extLst>
      <p:ext uri="{BB962C8B-B14F-4D97-AF65-F5344CB8AC3E}">
        <p14:creationId xmlns:p14="http://schemas.microsoft.com/office/powerpoint/2010/main" val="2152594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404E5E-F2A5-4D3D-8B36-9C6114FE751D}" type="slidenum">
              <a:rPr lang="zh-CN" altLang="en-US" smtClean="0"/>
              <a:t>24</a:t>
            </a:fld>
            <a:endParaRPr lang="zh-CN" altLang="en-US"/>
          </a:p>
        </p:txBody>
      </p:sp>
    </p:spTree>
    <p:extLst>
      <p:ext uri="{BB962C8B-B14F-4D97-AF65-F5344CB8AC3E}">
        <p14:creationId xmlns:p14="http://schemas.microsoft.com/office/powerpoint/2010/main" val="770985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UDDI </a:t>
            </a:r>
            <a:r>
              <a:rPr lang="zh-CN" altLang="en-US" sz="1200" b="0" i="0" kern="1200" dirty="0" smtClean="0">
                <a:solidFill>
                  <a:schemeClr val="tx1"/>
                </a:solidFill>
                <a:effectLst/>
                <a:latin typeface="+mn-lt"/>
                <a:ea typeface="+mn-ea"/>
                <a:cs typeface="+mn-cs"/>
              </a:rPr>
              <a:t>列表保存在 </a:t>
            </a:r>
            <a:r>
              <a:rPr lang="en-US" altLang="zh-CN" sz="1200" b="0" i="0" kern="1200" dirty="0" smtClean="0">
                <a:solidFill>
                  <a:schemeClr val="tx1"/>
                </a:solidFill>
                <a:effectLst/>
                <a:latin typeface="+mn-lt"/>
                <a:ea typeface="+mn-ea"/>
                <a:cs typeface="+mn-cs"/>
              </a:rPr>
              <a:t>UDDI </a:t>
            </a:r>
            <a:r>
              <a:rPr lang="zh-CN" altLang="en-US" sz="1200" b="0" i="0" kern="1200" dirty="0" smtClean="0">
                <a:solidFill>
                  <a:schemeClr val="tx1"/>
                </a:solidFill>
                <a:effectLst/>
                <a:latin typeface="+mn-lt"/>
                <a:ea typeface="+mn-ea"/>
                <a:cs typeface="+mn-cs"/>
              </a:rPr>
              <a:t>注册中心。每个列表可以包含以下内容：</a:t>
            </a:r>
            <a:endParaRPr lang="zh-CN" altLang="en-US" dirty="0"/>
          </a:p>
        </p:txBody>
      </p:sp>
      <p:sp>
        <p:nvSpPr>
          <p:cNvPr id="4" name="灯片编号占位符 3"/>
          <p:cNvSpPr>
            <a:spLocks noGrp="1"/>
          </p:cNvSpPr>
          <p:nvPr>
            <p:ph type="sldNum" sz="quarter" idx="10"/>
          </p:nvPr>
        </p:nvSpPr>
        <p:spPr/>
        <p:txBody>
          <a:bodyPr/>
          <a:lstStyle/>
          <a:p>
            <a:fld id="{C2404E5E-F2A5-4D3D-8B36-9C6114FE751D}" type="slidenum">
              <a:rPr lang="zh-CN" altLang="en-US" smtClean="0"/>
              <a:t>25</a:t>
            </a:fld>
            <a:endParaRPr lang="zh-CN" altLang="en-US"/>
          </a:p>
        </p:txBody>
      </p:sp>
    </p:spTree>
    <p:extLst>
      <p:ext uri="{BB962C8B-B14F-4D97-AF65-F5344CB8AC3E}">
        <p14:creationId xmlns:p14="http://schemas.microsoft.com/office/powerpoint/2010/main" val="2755527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这个是说的</a:t>
            </a:r>
            <a:r>
              <a:rPr lang="en-US" altLang="zh-CN" sz="1200" kern="1200" dirty="0" smtClean="0">
                <a:solidFill>
                  <a:schemeClr val="tx1"/>
                </a:solidFill>
                <a:effectLst/>
                <a:latin typeface="+mn-lt"/>
                <a:ea typeface="+mn-ea"/>
                <a:cs typeface="+mn-cs"/>
              </a:rPr>
              <a:t>Web</a:t>
            </a:r>
            <a:r>
              <a:rPr lang="en-US" altLang="zh-CN" sz="1200" kern="1200" baseline="0" dirty="0" smtClean="0">
                <a:solidFill>
                  <a:schemeClr val="tx1"/>
                </a:solidFill>
                <a:effectLst/>
                <a:latin typeface="+mn-lt"/>
                <a:ea typeface="+mn-ea"/>
                <a:cs typeface="+mn-cs"/>
              </a:rPr>
              <a:t> Service</a:t>
            </a:r>
            <a:r>
              <a:rPr lang="zh-CN" altLang="en-US" sz="1200" kern="1200" baseline="0" dirty="0" smtClean="0">
                <a:solidFill>
                  <a:schemeClr val="tx1"/>
                </a:solidFill>
                <a:effectLst/>
                <a:latin typeface="+mn-lt"/>
                <a:ea typeface="+mn-ea"/>
                <a:cs typeface="+mn-cs"/>
              </a:rPr>
              <a:t>的开发，而不是</a:t>
            </a:r>
            <a:r>
              <a:rPr lang="en-US" altLang="zh-CN" sz="1200" kern="1200" baseline="0" dirty="0" smtClean="0">
                <a:solidFill>
                  <a:schemeClr val="tx1"/>
                </a:solidFill>
                <a:effectLst/>
                <a:latin typeface="+mn-lt"/>
                <a:ea typeface="+mn-ea"/>
                <a:cs typeface="+mn-cs"/>
              </a:rPr>
              <a:t>Web Services</a:t>
            </a:r>
            <a:r>
              <a:rPr lang="zh-CN" altLang="en-US" sz="1200" kern="1200" baseline="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前者指的是用于建构</a:t>
            </a:r>
            <a:r>
              <a:rPr lang="en-US" altLang="zh-CN" sz="1200" kern="1200" dirty="0" smtClean="0">
                <a:solidFill>
                  <a:schemeClr val="tx1"/>
                </a:solidFill>
                <a:effectLst/>
                <a:latin typeface="+mn-lt"/>
                <a:ea typeface="+mn-ea"/>
                <a:cs typeface="+mn-cs"/>
              </a:rPr>
              <a:t>Web Service</a:t>
            </a:r>
            <a:r>
              <a:rPr lang="zh-CN" altLang="zh-CN" sz="1200" kern="1200" dirty="0" smtClean="0">
                <a:solidFill>
                  <a:schemeClr val="tx1"/>
                </a:solidFill>
                <a:effectLst/>
                <a:latin typeface="+mn-lt"/>
                <a:ea typeface="+mn-ea"/>
                <a:cs typeface="+mn-cs"/>
              </a:rPr>
              <a:t>的技术框架，后者指的是使用</a:t>
            </a:r>
            <a:r>
              <a:rPr lang="en-US" altLang="zh-CN" sz="1200" kern="1200" dirty="0" smtClean="0">
                <a:solidFill>
                  <a:schemeClr val="tx1"/>
                </a:solidFill>
                <a:effectLst/>
                <a:latin typeface="+mn-lt"/>
                <a:ea typeface="+mn-ea"/>
                <a:cs typeface="+mn-cs"/>
              </a:rPr>
              <a:t>Web Services</a:t>
            </a:r>
            <a:r>
              <a:rPr lang="zh-CN" altLang="zh-CN" sz="1200" kern="1200" dirty="0" smtClean="0">
                <a:solidFill>
                  <a:schemeClr val="tx1"/>
                </a:solidFill>
                <a:effectLst/>
                <a:latin typeface="+mn-lt"/>
                <a:ea typeface="+mn-ea"/>
                <a:cs typeface="+mn-cs"/>
              </a:rPr>
              <a:t>技术而创建的应用实例</a:t>
            </a:r>
            <a:endParaRPr lang="zh-CN" altLang="en-US" dirty="0"/>
          </a:p>
        </p:txBody>
      </p:sp>
      <p:sp>
        <p:nvSpPr>
          <p:cNvPr id="4" name="灯片编号占位符 3"/>
          <p:cNvSpPr>
            <a:spLocks noGrp="1"/>
          </p:cNvSpPr>
          <p:nvPr>
            <p:ph type="sldNum" sz="quarter" idx="10"/>
          </p:nvPr>
        </p:nvSpPr>
        <p:spPr/>
        <p:txBody>
          <a:bodyPr/>
          <a:lstStyle/>
          <a:p>
            <a:fld id="{C2404E5E-F2A5-4D3D-8B36-9C6114FE751D}" type="slidenum">
              <a:rPr lang="zh-CN" altLang="en-US" smtClean="0"/>
              <a:t>26</a:t>
            </a:fld>
            <a:endParaRPr lang="zh-CN" altLang="en-US"/>
          </a:p>
        </p:txBody>
      </p:sp>
    </p:spTree>
    <p:extLst>
      <p:ext uri="{BB962C8B-B14F-4D97-AF65-F5344CB8AC3E}">
        <p14:creationId xmlns:p14="http://schemas.microsoft.com/office/powerpoint/2010/main" val="2035585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6</a:t>
            </a:r>
            <a:r>
              <a:rPr lang="zh-CN" altLang="en-US" dirty="0" smtClean="0"/>
              <a:t>、</a:t>
            </a:r>
            <a:r>
              <a:rPr lang="en-US" altLang="zh-CN" dirty="0" smtClean="0"/>
              <a:t>7</a:t>
            </a:r>
            <a:r>
              <a:rPr lang="zh-CN" altLang="en-US" dirty="0" smtClean="0"/>
              <a:t>说明在开发</a:t>
            </a:r>
            <a:r>
              <a:rPr lang="en-US" altLang="zh-CN" dirty="0" smtClean="0"/>
              <a:t>Web</a:t>
            </a:r>
            <a:r>
              <a:rPr lang="en-US" altLang="zh-CN" baseline="0" dirty="0" smtClean="0"/>
              <a:t> Service</a:t>
            </a:r>
            <a:r>
              <a:rPr lang="zh-CN" altLang="en-US" baseline="0" dirty="0" smtClean="0"/>
              <a:t>的过程中，可以调用其他已经存在的</a:t>
            </a:r>
            <a:r>
              <a:rPr lang="en-US" altLang="zh-CN" baseline="0" dirty="0" smtClean="0"/>
              <a:t>Web Service</a:t>
            </a:r>
            <a:endParaRPr lang="en-US" altLang="zh-CN" dirty="0" smtClean="0"/>
          </a:p>
        </p:txBody>
      </p:sp>
      <p:sp>
        <p:nvSpPr>
          <p:cNvPr id="4" name="灯片编号占位符 3"/>
          <p:cNvSpPr>
            <a:spLocks noGrp="1"/>
          </p:cNvSpPr>
          <p:nvPr>
            <p:ph type="sldNum" sz="quarter" idx="10"/>
          </p:nvPr>
        </p:nvSpPr>
        <p:spPr/>
        <p:txBody>
          <a:bodyPr/>
          <a:lstStyle/>
          <a:p>
            <a:fld id="{C2404E5E-F2A5-4D3D-8B36-9C6114FE751D}" type="slidenum">
              <a:rPr lang="zh-CN" altLang="en-US" smtClean="0"/>
              <a:t>28</a:t>
            </a:fld>
            <a:endParaRPr lang="zh-CN" altLang="en-US"/>
          </a:p>
        </p:txBody>
      </p:sp>
    </p:spTree>
    <p:extLst>
      <p:ext uri="{BB962C8B-B14F-4D97-AF65-F5344CB8AC3E}">
        <p14:creationId xmlns:p14="http://schemas.microsoft.com/office/powerpoint/2010/main" val="1729978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404E5E-F2A5-4D3D-8B36-9C6114FE751D}" type="slidenum">
              <a:rPr lang="zh-CN" altLang="en-US" smtClean="0"/>
              <a:t>31</a:t>
            </a:fld>
            <a:endParaRPr lang="zh-CN" altLang="en-US"/>
          </a:p>
        </p:txBody>
      </p:sp>
    </p:spTree>
    <p:extLst>
      <p:ext uri="{BB962C8B-B14F-4D97-AF65-F5344CB8AC3E}">
        <p14:creationId xmlns:p14="http://schemas.microsoft.com/office/powerpoint/2010/main" val="2579430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404E5E-F2A5-4D3D-8B36-9C6114FE751D}" type="slidenum">
              <a:rPr lang="zh-CN" altLang="en-US" smtClean="0"/>
              <a:t>32</a:t>
            </a:fld>
            <a:endParaRPr lang="zh-CN" altLang="en-US"/>
          </a:p>
        </p:txBody>
      </p:sp>
    </p:spTree>
    <p:extLst>
      <p:ext uri="{BB962C8B-B14F-4D97-AF65-F5344CB8AC3E}">
        <p14:creationId xmlns:p14="http://schemas.microsoft.com/office/powerpoint/2010/main" val="468872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一、一</a:t>
            </a:r>
            <a:r>
              <a:rPr lang="zh-CN" altLang="zh-CN" sz="1200" kern="1200" dirty="0" smtClean="0">
                <a:solidFill>
                  <a:schemeClr val="tx1"/>
                </a:solidFill>
                <a:effectLst/>
                <a:latin typeface="+mn-lt"/>
                <a:ea typeface="+mn-ea"/>
                <a:cs typeface="+mn-cs"/>
              </a:rPr>
              <a:t>个中心</a:t>
            </a:r>
          </a:p>
          <a:p>
            <a:r>
              <a:rPr lang="zh-CN" altLang="zh-CN" sz="1200" kern="1200" dirty="0" smtClean="0">
                <a:solidFill>
                  <a:schemeClr val="tx1"/>
                </a:solidFill>
                <a:effectLst/>
                <a:latin typeface="+mn-lt"/>
                <a:ea typeface="+mn-ea"/>
                <a:cs typeface="+mn-cs"/>
              </a:rPr>
              <a:t>以改善企业的业务敏捷性为</a:t>
            </a:r>
            <a:r>
              <a:rPr lang="zh-CN" altLang="zh-CN" sz="1200" kern="1200" dirty="0" smtClean="0">
                <a:solidFill>
                  <a:schemeClr val="tx1"/>
                </a:solidFill>
                <a:effectLst/>
                <a:latin typeface="+mn-lt"/>
                <a:ea typeface="+mn-ea"/>
                <a:cs typeface="+mn-cs"/>
              </a:rPr>
              <a:t>中心</a:t>
            </a:r>
            <a:r>
              <a:rPr lang="en-US" altLang="zh-CN" sz="1200" kern="1200" dirty="0" smtClean="0">
                <a:solidFill>
                  <a:schemeClr val="tx1"/>
                </a:solidFill>
                <a:effectLst/>
                <a:latin typeface="+mn-lt"/>
                <a:ea typeface="+mn-ea"/>
                <a:cs typeface="+mn-cs"/>
              </a:rPr>
              <a:t> </a:t>
            </a:r>
            <a:r>
              <a:rPr lang="zh-CN" altLang="en-US" sz="1200" kern="1200" dirty="0" smtClean="0">
                <a:solidFill>
                  <a:schemeClr val="tx1"/>
                </a:solidFill>
                <a:effectLst/>
                <a:latin typeface="+mn-lt"/>
                <a:ea typeface="+mn-ea"/>
                <a:cs typeface="+mn-cs"/>
              </a:rPr>
              <a:t>，这是</a:t>
            </a:r>
            <a:r>
              <a:rPr lang="en-US" altLang="zh-CN" sz="1200" kern="1200" dirty="0" smtClean="0">
                <a:solidFill>
                  <a:schemeClr val="tx1"/>
                </a:solidFill>
                <a:effectLst/>
                <a:latin typeface="+mn-lt"/>
                <a:ea typeface="+mn-ea"/>
                <a:cs typeface="+mn-cs"/>
              </a:rPr>
              <a:t>SOA</a:t>
            </a:r>
            <a:r>
              <a:rPr lang="zh-CN" altLang="en-US" sz="1200" kern="1200" dirty="0" smtClean="0">
                <a:solidFill>
                  <a:schemeClr val="tx1"/>
                </a:solidFill>
                <a:effectLst/>
                <a:latin typeface="+mn-lt"/>
                <a:ea typeface="+mn-ea"/>
                <a:cs typeface="+mn-cs"/>
              </a:rPr>
              <a:t>的价值所在</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二、两</a:t>
            </a:r>
            <a:r>
              <a:rPr lang="zh-CN" altLang="zh-CN" sz="1200" kern="1200" dirty="0" smtClean="0">
                <a:solidFill>
                  <a:schemeClr val="tx1"/>
                </a:solidFill>
                <a:effectLst/>
                <a:latin typeface="+mn-lt"/>
                <a:ea typeface="+mn-ea"/>
                <a:cs typeface="+mn-cs"/>
              </a:rPr>
              <a:t>个基本点</a:t>
            </a:r>
          </a:p>
          <a:p>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）软件复用：软件构件技术则是软件复用技术的核心与关键。</a:t>
            </a:r>
          </a:p>
          <a:p>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）软件互操作：异构、集成</a:t>
            </a:r>
            <a:r>
              <a:rPr lang="zh-CN" altLang="zh-CN" sz="1200" kern="1200" dirty="0" smtClean="0">
                <a:solidFill>
                  <a:schemeClr val="tx1"/>
                </a:solidFill>
                <a:effectLst/>
                <a:latin typeface="+mn-lt"/>
                <a:ea typeface="+mn-ea"/>
                <a:cs typeface="+mn-cs"/>
              </a:rPr>
              <a:t>。</a:t>
            </a:r>
            <a:endParaRPr lang="zh-CN"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这是</a:t>
            </a:r>
            <a:r>
              <a:rPr lang="en-US" altLang="zh-CN" sz="1200" kern="1200" dirty="0" smtClean="0">
                <a:solidFill>
                  <a:schemeClr val="tx1"/>
                </a:solidFill>
                <a:effectLst/>
                <a:latin typeface="+mn-lt"/>
                <a:ea typeface="+mn-ea"/>
                <a:cs typeface="+mn-cs"/>
              </a:rPr>
              <a:t>SOA</a:t>
            </a:r>
            <a:r>
              <a:rPr lang="zh-CN" altLang="en-US" sz="1200" kern="1200" dirty="0" smtClean="0">
                <a:solidFill>
                  <a:schemeClr val="tx1"/>
                </a:solidFill>
                <a:effectLst/>
                <a:latin typeface="+mn-lt"/>
                <a:ea typeface="+mn-ea"/>
                <a:cs typeface="+mn-cs"/>
              </a:rPr>
              <a:t>的</a:t>
            </a:r>
            <a:r>
              <a:rPr lang="zh-CN" altLang="zh-CN" sz="1200" kern="1200" dirty="0" smtClean="0">
                <a:solidFill>
                  <a:schemeClr val="tx1"/>
                </a:solidFill>
                <a:effectLst/>
                <a:latin typeface="+mn-lt"/>
                <a:ea typeface="+mn-ea"/>
                <a:cs typeface="+mn-cs"/>
              </a:rPr>
              <a:t>切入点</a:t>
            </a:r>
            <a:r>
              <a:rPr lang="en-US" altLang="zh-CN" sz="1200" kern="1200" dirty="0" smtClean="0">
                <a:solidFill>
                  <a:schemeClr val="tx1"/>
                </a:solidFill>
                <a:effectLst/>
                <a:latin typeface="+mn-lt"/>
                <a:ea typeface="+mn-ea"/>
                <a:cs typeface="+mn-cs"/>
              </a:rPr>
              <a:t> </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三、指引：三项基本原则</a:t>
            </a:r>
          </a:p>
          <a:p>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松</a:t>
            </a:r>
            <a:r>
              <a:rPr lang="zh-CN" altLang="zh-CN" sz="1200" kern="1200" dirty="0" smtClean="0">
                <a:solidFill>
                  <a:schemeClr val="tx1"/>
                </a:solidFill>
                <a:effectLst/>
                <a:latin typeface="+mn-lt"/>
                <a:ea typeface="+mn-ea"/>
                <a:cs typeface="+mn-cs"/>
              </a:rPr>
              <a:t>耦合</a:t>
            </a:r>
            <a:r>
              <a:rPr lang="zh-CN" altLang="en-US" sz="1200" kern="1200" dirty="0" smtClean="0">
                <a:solidFill>
                  <a:schemeClr val="tx1"/>
                </a:solidFill>
                <a:effectLst/>
                <a:latin typeface="+mn-lt"/>
                <a:ea typeface="+mn-ea"/>
                <a:cs typeface="+mn-cs"/>
              </a:rPr>
              <a:t>原则</a:t>
            </a:r>
            <a:r>
              <a:rPr lang="zh-CN"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关注于业务和实现技术间的解耦，便于业务功能的选择和替换，提供了</a:t>
            </a:r>
            <a:r>
              <a:rPr lang="en-US" altLang="zh-CN" sz="1200" kern="1200" dirty="0" smtClean="0">
                <a:solidFill>
                  <a:schemeClr val="tx1"/>
                </a:solidFill>
                <a:effectLst/>
                <a:latin typeface="+mn-lt"/>
                <a:ea typeface="+mn-ea"/>
                <a:cs typeface="+mn-cs"/>
              </a:rPr>
              <a:t>IT</a:t>
            </a:r>
            <a:r>
              <a:rPr lang="zh-CN" altLang="zh-CN" sz="1200" kern="1200" dirty="0" smtClean="0">
                <a:solidFill>
                  <a:schemeClr val="tx1"/>
                </a:solidFill>
                <a:effectLst/>
                <a:latin typeface="+mn-lt"/>
                <a:ea typeface="+mn-ea"/>
                <a:cs typeface="+mn-cs"/>
              </a:rPr>
              <a:t>服务的灵活适应能力。</a:t>
            </a:r>
          </a:p>
          <a:p>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良粒度</a:t>
            </a:r>
            <a:r>
              <a:rPr lang="zh-CN" altLang="zh-CN" sz="1200" kern="1200" dirty="0" smtClean="0">
                <a:solidFill>
                  <a:schemeClr val="tx1"/>
                </a:solidFill>
                <a:effectLst/>
                <a:latin typeface="+mn-lt"/>
                <a:ea typeface="+mn-ea"/>
                <a:cs typeface="+mn-cs"/>
              </a:rPr>
              <a:t>封装</a:t>
            </a:r>
            <a:r>
              <a:rPr lang="zh-CN" altLang="en-US" sz="1200" kern="1200" dirty="0" smtClean="0">
                <a:solidFill>
                  <a:schemeClr val="tx1"/>
                </a:solidFill>
                <a:effectLst/>
                <a:latin typeface="+mn-lt"/>
                <a:ea typeface="+mn-ea"/>
                <a:cs typeface="+mn-cs"/>
              </a:rPr>
              <a:t>原则</a:t>
            </a:r>
            <a:r>
              <a:rPr lang="zh-CN"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封装复用原则包括了对业务功能的更高层次的抽象化、模块化、构件化、粗粒度以及组合式复用的内容。</a:t>
            </a:r>
          </a:p>
          <a:p>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标准化原则：尊重厂商技术多样性的前提下，确保了异构技术体系的软件系统之间跨企业、部门的灵活业务协作能力。</a:t>
            </a:r>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四、内容：四个</a:t>
            </a:r>
            <a:r>
              <a:rPr lang="zh-CN" altLang="zh-CN" sz="1200" kern="1200" dirty="0" smtClean="0">
                <a:solidFill>
                  <a:schemeClr val="tx1"/>
                </a:solidFill>
                <a:effectLst/>
                <a:latin typeface="+mn-lt"/>
                <a:ea typeface="+mn-ea"/>
                <a:cs typeface="+mn-cs"/>
              </a:rPr>
              <a:t>变化</a:t>
            </a:r>
            <a:r>
              <a:rPr lang="zh-CN" altLang="en-US" sz="1200" kern="1200" dirty="0" smtClean="0">
                <a:solidFill>
                  <a:schemeClr val="tx1"/>
                </a:solidFill>
                <a:effectLst/>
                <a:latin typeface="+mn-lt"/>
                <a:ea typeface="+mn-ea"/>
                <a:cs typeface="+mn-cs"/>
              </a:rPr>
              <a:t>（给软件体系架构带来的变化）</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）在架构方面</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组织结构松散化：将服务描述和服务功能实现之间、服务的使用者和提供者之间，都进行技术性的分离，从而避免分布式应用系统构建和集成时常见的技术、组织、时间等不良约束。</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a:t>
            </a:r>
            <a:r>
              <a:rPr lang="zh-CN" altLang="en-US" sz="1200" kern="1200" dirty="0" smtClean="0">
                <a:solidFill>
                  <a:schemeClr val="tx1"/>
                </a:solidFill>
                <a:effectLst/>
                <a:latin typeface="+mn-lt"/>
                <a:ea typeface="+mn-ea"/>
                <a:cs typeface="+mn-cs"/>
              </a:rPr>
              <a:t>）在互操作方面</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互操作标准化：就是将与互操作相关的内容进行标准化的定义，如服务封装、描述、分布、发现、调用等契约，通讯协议以及数据交换的格式等。有了统一的标准，异构系统之间的互操作就可以通过在私有技术体系和标准技术体系之间相互转换来完成。</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3</a:t>
            </a:r>
            <a:r>
              <a:rPr lang="zh-CN" altLang="en-US" sz="1200" kern="1200" dirty="0" smtClean="0">
                <a:solidFill>
                  <a:schemeClr val="tx1"/>
                </a:solidFill>
                <a:effectLst/>
                <a:latin typeface="+mn-lt"/>
                <a:ea typeface="+mn-ea"/>
                <a:cs typeface="+mn-cs"/>
              </a:rPr>
              <a:t>）在构建模型方面：构建模型良粒度化，即通过抽象程度更高的服务构建模型，实现</a:t>
            </a:r>
            <a:r>
              <a:rPr lang="zh-CN" altLang="zh-CN" sz="1200" kern="1200" dirty="0" smtClean="0">
                <a:solidFill>
                  <a:schemeClr val="tx1"/>
                </a:solidFill>
                <a:effectLst/>
                <a:latin typeface="+mn-lt"/>
                <a:ea typeface="+mn-ea"/>
                <a:cs typeface="+mn-cs"/>
              </a:rPr>
              <a:t>实现具备更高结构独立性、内容自包含性和业务完整性的可复用构件</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并且在细粒度的基本服务构件基础上，提供了相对更粗粒度的服务构件封装方式。</a:t>
            </a:r>
          </a:p>
          <a:p>
            <a:r>
              <a:rPr lang="en-US" altLang="zh-CN" sz="1200" kern="1200" dirty="0" smtClean="0">
                <a:solidFill>
                  <a:schemeClr val="tx1"/>
                </a:solidFill>
                <a:effectLst/>
                <a:latin typeface="+mn-lt"/>
                <a:ea typeface="+mn-ea"/>
                <a:cs typeface="+mn-cs"/>
              </a:rPr>
              <a:t>4)</a:t>
            </a:r>
            <a:r>
              <a:rPr lang="zh-CN" altLang="en-US" sz="1200" kern="1200" dirty="0" smtClean="0">
                <a:solidFill>
                  <a:schemeClr val="tx1"/>
                </a:solidFill>
                <a:effectLst/>
                <a:latin typeface="+mn-lt"/>
                <a:ea typeface="+mn-ea"/>
                <a:cs typeface="+mn-cs"/>
              </a:rPr>
              <a:t>在构建方式上</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构建</a:t>
            </a:r>
            <a:r>
              <a:rPr lang="zh-CN" altLang="zh-CN" sz="1200" kern="1200" dirty="0" smtClean="0">
                <a:solidFill>
                  <a:schemeClr val="tx1"/>
                </a:solidFill>
                <a:effectLst/>
                <a:latin typeface="+mn-lt"/>
                <a:ea typeface="+mn-ea"/>
                <a:cs typeface="+mn-cs"/>
              </a:rPr>
              <a:t>方式快捷组编</a:t>
            </a:r>
            <a:r>
              <a:rPr lang="zh-CN" altLang="zh-CN" sz="1200" kern="1200" dirty="0" smtClean="0">
                <a:solidFill>
                  <a:schemeClr val="tx1"/>
                </a:solidFill>
                <a:effectLst/>
                <a:latin typeface="+mn-lt"/>
                <a:ea typeface="+mn-ea"/>
                <a:cs typeface="+mn-cs"/>
              </a:rPr>
              <a:t>化</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即</a:t>
            </a:r>
            <a:r>
              <a:rPr lang="zh-CN" altLang="zh-CN" sz="1200" kern="1200" dirty="0" smtClean="0">
                <a:solidFill>
                  <a:schemeClr val="tx1"/>
                </a:solidFill>
                <a:effectLst/>
                <a:latin typeface="+mn-lt"/>
                <a:ea typeface="+mn-ea"/>
                <a:cs typeface="+mn-cs"/>
              </a:rPr>
              <a:t>，在以上三项技术革新的基础之上，就可以有效地实现基于服务构件的快速简捷的应用组合及编排，完成更为复杂的业务逻辑的按需灵活组装，从而大大简化和加速应用系统的构建和重构过程。</a:t>
            </a:r>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C2404E5E-F2A5-4D3D-8B36-9C6114FE751D}" type="slidenum">
              <a:rPr lang="zh-CN" altLang="en-US" smtClean="0"/>
              <a:t>6</a:t>
            </a:fld>
            <a:endParaRPr lang="zh-CN" altLang="en-US"/>
          </a:p>
        </p:txBody>
      </p:sp>
    </p:spTree>
    <p:extLst>
      <p:ext uri="{BB962C8B-B14F-4D97-AF65-F5344CB8AC3E}">
        <p14:creationId xmlns:p14="http://schemas.microsoft.com/office/powerpoint/2010/main" val="4054598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404E5E-F2A5-4D3D-8B36-9C6114FE751D}" type="slidenum">
              <a:rPr lang="zh-CN" altLang="en-US" smtClean="0"/>
              <a:t>7</a:t>
            </a:fld>
            <a:endParaRPr lang="zh-CN" altLang="en-US"/>
          </a:p>
        </p:txBody>
      </p:sp>
    </p:spTree>
    <p:extLst>
      <p:ext uri="{BB962C8B-B14F-4D97-AF65-F5344CB8AC3E}">
        <p14:creationId xmlns:p14="http://schemas.microsoft.com/office/powerpoint/2010/main" val="287548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通过</a:t>
            </a:r>
            <a:r>
              <a:rPr lang="en-US" altLang="zh-CN" sz="1200" kern="1200" dirty="0" smtClean="0">
                <a:solidFill>
                  <a:schemeClr val="tx1"/>
                </a:solidFill>
                <a:effectLst/>
                <a:latin typeface="+mn-lt"/>
                <a:ea typeface="+mn-ea"/>
                <a:cs typeface="+mn-cs"/>
              </a:rPr>
              <a:t>SOA</a:t>
            </a:r>
            <a:r>
              <a:rPr lang="zh-CN" altLang="zh-CN" sz="1200" kern="1200" dirty="0" smtClean="0">
                <a:solidFill>
                  <a:schemeClr val="tx1"/>
                </a:solidFill>
                <a:effectLst/>
                <a:latin typeface="+mn-lt"/>
                <a:ea typeface="+mn-ea"/>
                <a:cs typeface="+mn-cs"/>
              </a:rPr>
              <a:t>参考</a:t>
            </a:r>
            <a:r>
              <a:rPr lang="zh-CN" altLang="en-US" sz="1200" kern="1200" dirty="0" smtClean="0">
                <a:solidFill>
                  <a:schemeClr val="tx1"/>
                </a:solidFill>
                <a:effectLst/>
                <a:latin typeface="+mn-lt"/>
                <a:ea typeface="+mn-ea"/>
                <a:cs typeface="+mn-cs"/>
              </a:rPr>
              <a:t>模型</a:t>
            </a:r>
            <a:r>
              <a:rPr lang="zh-CN" altLang="zh-CN" sz="1200" kern="1200" dirty="0" smtClean="0">
                <a:solidFill>
                  <a:schemeClr val="tx1"/>
                </a:solidFill>
                <a:effectLst/>
                <a:latin typeface="+mn-lt"/>
                <a:ea typeface="+mn-ea"/>
                <a:cs typeface="+mn-cs"/>
              </a:rPr>
              <a:t>架构我们可以很好的了解如何构建一个</a:t>
            </a:r>
            <a:r>
              <a:rPr lang="en-US" altLang="zh-CN" sz="1200" kern="1200" dirty="0" smtClean="0">
                <a:solidFill>
                  <a:schemeClr val="tx1"/>
                </a:solidFill>
                <a:effectLst/>
                <a:latin typeface="+mn-lt"/>
                <a:ea typeface="+mn-ea"/>
                <a:cs typeface="+mn-cs"/>
              </a:rPr>
              <a:t>SOA</a:t>
            </a:r>
            <a:r>
              <a:rPr lang="zh-CN" altLang="zh-CN" sz="1200" kern="1200" dirty="0" smtClean="0">
                <a:solidFill>
                  <a:schemeClr val="tx1"/>
                </a:solidFill>
                <a:effectLst/>
                <a:latin typeface="+mn-lt"/>
                <a:ea typeface="+mn-ea"/>
                <a:cs typeface="+mn-cs"/>
              </a:rPr>
              <a:t>系统，期间会用到什么服务</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企业服务总线</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是</a:t>
            </a:r>
            <a:r>
              <a:rPr lang="en-US" altLang="zh-CN" sz="1200" kern="1200" dirty="0" smtClean="0">
                <a:solidFill>
                  <a:schemeClr val="tx1"/>
                </a:solidFill>
                <a:effectLst/>
                <a:latin typeface="+mn-lt"/>
                <a:ea typeface="+mn-ea"/>
                <a:cs typeface="+mn-cs"/>
              </a:rPr>
              <a:t>SOA</a:t>
            </a:r>
            <a:r>
              <a:rPr lang="zh-CN" altLang="zh-CN" sz="1200" kern="1200" dirty="0" smtClean="0">
                <a:solidFill>
                  <a:schemeClr val="tx1"/>
                </a:solidFill>
                <a:effectLst/>
                <a:latin typeface="+mn-lt"/>
                <a:ea typeface="+mn-ea"/>
                <a:cs typeface="+mn-cs"/>
              </a:rPr>
              <a:t>参考架构的核心，为整个架构范围内所有服务提供相互通讯的能力</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交互服务</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流程服务：</a:t>
            </a:r>
            <a:r>
              <a:rPr lang="zh-CN" altLang="zh-CN" sz="1200" kern="1200" dirty="0" smtClean="0">
                <a:solidFill>
                  <a:schemeClr val="tx1"/>
                </a:solidFill>
                <a:effectLst/>
                <a:latin typeface="+mn-lt"/>
                <a:ea typeface="+mn-ea"/>
                <a:cs typeface="+mn-cs"/>
              </a:rPr>
              <a:t>流程服务主要用来满足业务流程的需要，通过将多个服务组合起来形成一个业务流程。</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信息服务</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主要用来提供对同构或异构数据源的访问，解决不同数据源之间数据共享困难的问题</a:t>
            </a:r>
            <a:r>
              <a:rPr lang="zh-CN" altLang="en-US"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接入</a:t>
            </a:r>
            <a:r>
              <a:rPr lang="zh-CN" altLang="zh-CN" sz="1200" kern="1200" dirty="0" smtClean="0">
                <a:solidFill>
                  <a:schemeClr val="tx1"/>
                </a:solidFill>
                <a:effectLst/>
                <a:latin typeface="+mn-lt"/>
                <a:ea typeface="+mn-ea"/>
                <a:cs typeface="+mn-cs"/>
              </a:rPr>
              <a:t>服务</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主要用来提供打包应用的能力，使已有应用的功能以服务的形式对外暴露出来</a:t>
            </a:r>
            <a:r>
              <a:rPr lang="zh-CN" altLang="en-US"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企业</a:t>
            </a:r>
            <a:r>
              <a:rPr lang="zh-CN" altLang="zh-CN" sz="1200" kern="1200" dirty="0" smtClean="0">
                <a:solidFill>
                  <a:schemeClr val="tx1"/>
                </a:solidFill>
                <a:effectLst/>
                <a:latin typeface="+mn-lt"/>
                <a:ea typeface="+mn-ea"/>
                <a:cs typeface="+mn-cs"/>
              </a:rPr>
              <a:t>应用服务</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主要用来构建一个强大、可伸缩、安全的服务环境，为新的应用组件提供运行时服务</a:t>
            </a:r>
            <a:r>
              <a:rPr lang="zh-CN" altLang="en-US"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伙伴</a:t>
            </a:r>
            <a:r>
              <a:rPr lang="zh-CN" altLang="zh-CN" sz="1200" kern="1200" dirty="0" smtClean="0">
                <a:solidFill>
                  <a:schemeClr val="tx1"/>
                </a:solidFill>
                <a:effectLst/>
                <a:latin typeface="+mn-lt"/>
                <a:ea typeface="+mn-ea"/>
                <a:cs typeface="+mn-cs"/>
              </a:rPr>
              <a:t>服务</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提供将合作伙伴的应用系统集成到共同的企业体系结构中的功能。</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还有一些辅助的开发工具和管理工具。</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参考模型中的服务通过模块化的方式集成，因此可以从一个小项目启动，逐渐将新的项目集成到架构中，以渐进的方式</a:t>
            </a:r>
            <a:r>
              <a:rPr lang="zh-CN" altLang="zh-CN" sz="1200" kern="1200" dirty="0" smtClean="0">
                <a:solidFill>
                  <a:schemeClr val="tx1"/>
                </a:solidFill>
                <a:effectLst/>
                <a:latin typeface="+mn-lt"/>
                <a:ea typeface="+mn-ea"/>
                <a:cs typeface="+mn-cs"/>
              </a:rPr>
              <a:t>在企业范围内扩大集成的范围。</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C2404E5E-F2A5-4D3D-8B36-9C6114FE751D}" type="slidenum">
              <a:rPr lang="zh-CN" altLang="en-US" smtClean="0"/>
              <a:t>9</a:t>
            </a:fld>
            <a:endParaRPr lang="zh-CN" altLang="en-US"/>
          </a:p>
        </p:txBody>
      </p:sp>
    </p:spTree>
    <p:extLst>
      <p:ext uri="{BB962C8B-B14F-4D97-AF65-F5344CB8AC3E}">
        <p14:creationId xmlns:p14="http://schemas.microsoft.com/office/powerpoint/2010/main" val="2420913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也叫解决方案堆栈。总共九个层次，五个功能层、四个非功能层</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消费者层：</a:t>
            </a:r>
            <a:r>
              <a:rPr lang="zh-CN" altLang="zh-CN" sz="1200" kern="1200" dirty="0" smtClean="0">
                <a:solidFill>
                  <a:schemeClr val="tx1"/>
                </a:solidFill>
                <a:effectLst/>
                <a:latin typeface="+mn-lt"/>
                <a:ea typeface="+mn-ea"/>
                <a:cs typeface="+mn-cs"/>
              </a:rPr>
              <a:t>提供图形化界面或其它操作方式，方便服务请求者提出服务请求。</a:t>
            </a:r>
          </a:p>
          <a:p>
            <a:r>
              <a:rPr lang="zh-CN" altLang="en-US" dirty="0" smtClean="0"/>
              <a:t>业务流程层：</a:t>
            </a:r>
            <a:r>
              <a:rPr lang="zh-CN" altLang="zh-CN" sz="1200" kern="1200" dirty="0" smtClean="0">
                <a:solidFill>
                  <a:schemeClr val="tx1"/>
                </a:solidFill>
                <a:effectLst/>
                <a:latin typeface="+mn-lt"/>
                <a:ea typeface="+mn-ea"/>
                <a:cs typeface="+mn-cs"/>
              </a:rPr>
              <a:t>根据业务流程的需要，对服务层中定义的服务进行相应的组合和编排</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服务组件层：由各个组件构成，其中的组件是平台相关的。</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应用资产层：服务可以调用的资源有哪些</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系统资源层：主要包括操作系统、</a:t>
            </a:r>
            <a:r>
              <a:rPr lang="en-US" altLang="zh-CN" sz="1200" kern="1200" dirty="0" smtClean="0">
                <a:solidFill>
                  <a:schemeClr val="tx1"/>
                </a:solidFill>
                <a:effectLst/>
                <a:latin typeface="+mn-lt"/>
                <a:ea typeface="+mn-ea"/>
                <a:cs typeface="+mn-cs"/>
              </a:rPr>
              <a:t>DBMS</a:t>
            </a:r>
            <a:r>
              <a:rPr lang="zh-CN" altLang="en-US" sz="1200" kern="1200" dirty="0" smtClean="0">
                <a:solidFill>
                  <a:schemeClr val="tx1"/>
                </a:solidFill>
                <a:effectLst/>
                <a:latin typeface="+mn-lt"/>
                <a:ea typeface="+mn-ea"/>
                <a:cs typeface="+mn-cs"/>
              </a:rPr>
              <a:t>等同构或异构的系统</a:t>
            </a:r>
            <a:endParaRPr lang="en-US" altLang="zh-CN" sz="1200" kern="1200" dirty="0" smtClean="0">
              <a:solidFill>
                <a:schemeClr val="tx1"/>
              </a:solidFill>
              <a:effectLst/>
              <a:latin typeface="+mn-lt"/>
              <a:ea typeface="+mn-ea"/>
              <a:cs typeface="+mn-cs"/>
            </a:endParaRPr>
          </a:p>
          <a:p>
            <a:endParaRPr lang="en-US" altLang="zh-CN" dirty="0" smtClean="0"/>
          </a:p>
          <a:p>
            <a:r>
              <a:rPr lang="zh-CN" altLang="en-US" dirty="0" smtClean="0"/>
              <a:t>整合层：</a:t>
            </a:r>
            <a:r>
              <a:rPr lang="zh-CN" altLang="zh-CN" sz="1200" kern="1200" dirty="0" smtClean="0">
                <a:solidFill>
                  <a:schemeClr val="tx1"/>
                </a:solidFill>
                <a:effectLst/>
                <a:latin typeface="+mn-lt"/>
                <a:ea typeface="+mn-ea"/>
                <a:cs typeface="+mn-cs"/>
              </a:rPr>
              <a:t>在服务请求者和服务提供者之间提供正确、高效、安全的服务中介、路由和传输功能</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服务质量层：提供各种质量控制功能，比如：</a:t>
            </a:r>
            <a:r>
              <a:rPr lang="zh-CN" altLang="zh-CN" sz="1200" kern="1200" dirty="0" smtClean="0">
                <a:solidFill>
                  <a:schemeClr val="tx1"/>
                </a:solidFill>
                <a:effectLst/>
                <a:latin typeface="+mn-lt"/>
                <a:ea typeface="+mn-ea"/>
                <a:cs typeface="+mn-cs"/>
              </a:rPr>
              <a:t>安全、管理、监控等</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信息架构层：</a:t>
            </a:r>
            <a:r>
              <a:rPr lang="zh-CN" altLang="zh-CN" sz="1200" kern="1200" dirty="0" smtClean="0">
                <a:solidFill>
                  <a:schemeClr val="tx1"/>
                </a:solidFill>
                <a:effectLst/>
                <a:latin typeface="+mn-lt"/>
                <a:ea typeface="+mn-ea"/>
                <a:cs typeface="+mn-cs"/>
              </a:rPr>
              <a:t>主要提供元数据、商业智能相关的各种功能</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治理层：包括对</a:t>
            </a:r>
            <a:r>
              <a:rPr lang="en-US" altLang="zh-CN" sz="1200" kern="1200" dirty="0" smtClean="0">
                <a:solidFill>
                  <a:schemeClr val="tx1"/>
                </a:solidFill>
                <a:effectLst/>
                <a:latin typeface="+mn-lt"/>
                <a:ea typeface="+mn-ea"/>
                <a:cs typeface="+mn-cs"/>
              </a:rPr>
              <a:t>SOA</a:t>
            </a:r>
            <a:r>
              <a:rPr lang="zh-CN" altLang="en-US" sz="1200" kern="1200" dirty="0" smtClean="0">
                <a:solidFill>
                  <a:schemeClr val="tx1"/>
                </a:solidFill>
                <a:effectLst/>
                <a:latin typeface="+mn-lt"/>
                <a:ea typeface="+mn-ea"/>
                <a:cs typeface="+mn-cs"/>
              </a:rPr>
              <a:t>中业务操作的整个生命周期的管控。</a:t>
            </a:r>
            <a:endParaRPr lang="zh-CN" altLang="en-US" dirty="0"/>
          </a:p>
        </p:txBody>
      </p:sp>
      <p:sp>
        <p:nvSpPr>
          <p:cNvPr id="4" name="灯片编号占位符 3"/>
          <p:cNvSpPr>
            <a:spLocks noGrp="1"/>
          </p:cNvSpPr>
          <p:nvPr>
            <p:ph type="sldNum" sz="quarter" idx="10"/>
          </p:nvPr>
        </p:nvSpPr>
        <p:spPr/>
        <p:txBody>
          <a:bodyPr/>
          <a:lstStyle/>
          <a:p>
            <a:fld id="{C2404E5E-F2A5-4D3D-8B36-9C6114FE751D}" type="slidenum">
              <a:rPr lang="zh-CN" altLang="en-US" smtClean="0"/>
              <a:t>10</a:t>
            </a:fld>
            <a:endParaRPr lang="zh-CN" altLang="en-US"/>
          </a:p>
        </p:txBody>
      </p:sp>
    </p:spTree>
    <p:extLst>
      <p:ext uri="{BB962C8B-B14F-4D97-AF65-F5344CB8AC3E}">
        <p14:creationId xmlns:p14="http://schemas.microsoft.com/office/powerpoint/2010/main" val="3437423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404E5E-F2A5-4D3D-8B36-9C6114FE751D}" type="slidenum">
              <a:rPr lang="zh-CN" altLang="en-US" smtClean="0"/>
              <a:t>11</a:t>
            </a:fld>
            <a:endParaRPr lang="zh-CN" altLang="en-US"/>
          </a:p>
        </p:txBody>
      </p:sp>
    </p:spTree>
    <p:extLst>
      <p:ext uri="{BB962C8B-B14F-4D97-AF65-F5344CB8AC3E}">
        <p14:creationId xmlns:p14="http://schemas.microsoft.com/office/powerpoint/2010/main" val="2035585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Web Services</a:t>
            </a:r>
            <a:r>
              <a:rPr lang="zh-CN" altLang="en-US" dirty="0" smtClean="0"/>
              <a:t>从字面上理解就是</a:t>
            </a:r>
            <a:r>
              <a:rPr lang="en-US" altLang="zh-CN" dirty="0" smtClean="0"/>
              <a:t>Web</a:t>
            </a:r>
            <a:r>
              <a:rPr lang="zh-CN" altLang="en-US" dirty="0" smtClean="0"/>
              <a:t>提供的服务，那么它和</a:t>
            </a:r>
            <a:r>
              <a:rPr lang="en-US" altLang="zh-CN" dirty="0" smtClean="0"/>
              <a:t>SOA</a:t>
            </a:r>
            <a:r>
              <a:rPr lang="zh-CN" altLang="en-US" dirty="0" smtClean="0"/>
              <a:t>有什么关系呢？</a:t>
            </a:r>
            <a:endParaRPr lang="zh-CN" altLang="en-US" dirty="0"/>
          </a:p>
        </p:txBody>
      </p:sp>
      <p:sp>
        <p:nvSpPr>
          <p:cNvPr id="4" name="灯片编号占位符 3"/>
          <p:cNvSpPr>
            <a:spLocks noGrp="1"/>
          </p:cNvSpPr>
          <p:nvPr>
            <p:ph type="sldNum" sz="quarter" idx="10"/>
          </p:nvPr>
        </p:nvSpPr>
        <p:spPr/>
        <p:txBody>
          <a:bodyPr/>
          <a:lstStyle/>
          <a:p>
            <a:fld id="{C2404E5E-F2A5-4D3D-8B36-9C6114FE751D}" type="slidenum">
              <a:rPr lang="zh-CN" altLang="en-US" smtClean="0"/>
              <a:t>12</a:t>
            </a:fld>
            <a:endParaRPr lang="zh-CN" altLang="en-US"/>
          </a:p>
        </p:txBody>
      </p:sp>
    </p:spTree>
    <p:extLst>
      <p:ext uri="{BB962C8B-B14F-4D97-AF65-F5344CB8AC3E}">
        <p14:creationId xmlns:p14="http://schemas.microsoft.com/office/powerpoint/2010/main" val="1779547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404E5E-F2A5-4D3D-8B36-9C6114FE751D}" type="slidenum">
              <a:rPr lang="zh-CN" altLang="en-US" smtClean="0"/>
              <a:t>14</a:t>
            </a:fld>
            <a:endParaRPr lang="zh-CN" altLang="en-US"/>
          </a:p>
        </p:txBody>
      </p:sp>
    </p:spTree>
    <p:extLst>
      <p:ext uri="{BB962C8B-B14F-4D97-AF65-F5344CB8AC3E}">
        <p14:creationId xmlns:p14="http://schemas.microsoft.com/office/powerpoint/2010/main" val="2035585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404E5E-F2A5-4D3D-8B36-9C6114FE751D}" type="slidenum">
              <a:rPr lang="zh-CN" altLang="en-US" smtClean="0"/>
              <a:t>15</a:t>
            </a:fld>
            <a:endParaRPr lang="zh-CN" altLang="en-US"/>
          </a:p>
        </p:txBody>
      </p:sp>
    </p:spTree>
    <p:extLst>
      <p:ext uri="{BB962C8B-B14F-4D97-AF65-F5344CB8AC3E}">
        <p14:creationId xmlns:p14="http://schemas.microsoft.com/office/powerpoint/2010/main" val="257161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Rectangle 20"/>
          <p:cNvSpPr>
            <a:spLocks noChangeArrowheads="1"/>
          </p:cNvSpPr>
          <p:nvPr userDrawn="1"/>
        </p:nvSpPr>
        <p:spPr bwMode="gray">
          <a:xfrm>
            <a:off x="0" y="2060848"/>
            <a:ext cx="9144000" cy="136815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2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2012/9/15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196752"/>
            <a:ext cx="8229600" cy="5040560"/>
          </a:xfrm>
        </p:spPr>
        <p:txBody>
          <a:bodyPr/>
          <a:lstStyle>
            <a:lvl1pPr marL="342900" indent="-342900">
              <a:lnSpc>
                <a:spcPct val="200000"/>
              </a:lnSpc>
              <a:buClr>
                <a:srgbClr val="00B0F0"/>
              </a:buClr>
              <a:buFont typeface="Wingdings" pitchFamily="2" charset="2"/>
              <a:buChar char="l"/>
              <a:defRPr sz="2000">
                <a:latin typeface="微软雅黑" pitchFamily="34" charset="-122"/>
                <a:ea typeface="微软雅黑" pitchFamily="34" charset="-122"/>
              </a:defRPr>
            </a:lvl1pPr>
            <a:lvl2pPr marL="742950" indent="-285750">
              <a:buClr>
                <a:srgbClr val="00B050"/>
              </a:buClr>
              <a:buFont typeface="Wingdings" pitchFamily="2" charset="2"/>
              <a:buChar char="l"/>
              <a:defRPr sz="1600">
                <a:latin typeface="微软雅黑" pitchFamily="34" charset="-122"/>
                <a:ea typeface="微软雅黑" pitchFamily="34" charset="-122"/>
              </a:defRPr>
            </a:lvl2pPr>
            <a:lvl3pPr>
              <a:defRPr>
                <a:latin typeface="+mj-ea"/>
                <a:ea typeface="+mj-ea"/>
              </a:defRPr>
            </a:lvl3pPr>
            <a:lvl4pPr>
              <a:defRPr>
                <a:latin typeface="+mj-ea"/>
                <a:ea typeface="+mj-ea"/>
              </a:defRPr>
            </a:lvl4pPr>
            <a:lvl5pPr>
              <a:defRPr>
                <a:latin typeface="+mj-ea"/>
                <a:ea typeface="+mj-ea"/>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2012/9/15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8" name="Rectangle 20"/>
          <p:cNvSpPr>
            <a:spLocks noChangeArrowheads="1"/>
          </p:cNvSpPr>
          <p:nvPr userDrawn="1"/>
        </p:nvSpPr>
        <p:spPr bwMode="gray">
          <a:xfrm>
            <a:off x="0" y="0"/>
            <a:ext cx="9144000" cy="7905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200" dirty="0">
              <a:solidFill>
                <a:schemeClr val="bg1"/>
              </a:solidFill>
              <a:latin typeface="微软雅黑" pitchFamily="34" charset="-122"/>
              <a:ea typeface="微软雅黑" pitchFamily="34" charset="-122"/>
            </a:endParaRPr>
          </a:p>
        </p:txBody>
      </p:sp>
      <p:sp>
        <p:nvSpPr>
          <p:cNvPr id="15" name="标题 14"/>
          <p:cNvSpPr>
            <a:spLocks noGrp="1"/>
          </p:cNvSpPr>
          <p:nvPr>
            <p:ph type="title"/>
          </p:nvPr>
        </p:nvSpPr>
        <p:spPr>
          <a:xfrm>
            <a:off x="323528" y="22587"/>
            <a:ext cx="7939902" cy="767988"/>
          </a:xfrm>
        </p:spPr>
        <p:txBody>
          <a:bodyPr>
            <a:normAutofit/>
          </a:bodyPr>
          <a:lstStyle>
            <a:lvl1pPr algn="l">
              <a:defRPr sz="3200">
                <a:solidFill>
                  <a:schemeClr val="bg1"/>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2012/9/15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8178595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2012/9/15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2012/9/15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2012/9/15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2012/9/15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2012/9/15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2012/9/15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notesSlide" Target="../notesSlides/notesSlide5.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wmf"/><Relationship Id="rId7" Type="http://schemas.openxmlformats.org/officeDocument/2006/relationships/image" Target="../media/image55.png"/><Relationship Id="rId12" Type="http://schemas.openxmlformats.org/officeDocument/2006/relationships/image" Target="../media/image60.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wmf"/><Relationship Id="rId9" Type="http://schemas.openxmlformats.org/officeDocument/2006/relationships/image" Target="../media/image5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e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23528" y="2102991"/>
            <a:ext cx="8640960" cy="1326009"/>
          </a:xfrm>
        </p:spPr>
        <p:txBody>
          <a:bodyPr/>
          <a:lstStyle/>
          <a:p>
            <a:r>
              <a:rPr lang="zh-CN" altLang="en-US" dirty="0" smtClean="0">
                <a:solidFill>
                  <a:schemeClr val="bg1"/>
                </a:solidFill>
                <a:latin typeface="微软雅黑" pitchFamily="34" charset="-122"/>
                <a:ea typeface="微软雅黑" pitchFamily="34" charset="-122"/>
              </a:rPr>
              <a:t>从</a:t>
            </a:r>
            <a:r>
              <a:rPr lang="en-US" altLang="zh-CN" dirty="0">
                <a:solidFill>
                  <a:schemeClr val="bg1"/>
                </a:solidFill>
                <a:latin typeface="微软雅黑" pitchFamily="34" charset="-122"/>
                <a:ea typeface="微软雅黑" pitchFamily="34" charset="-122"/>
              </a:rPr>
              <a:t>Web Services</a:t>
            </a:r>
            <a:r>
              <a:rPr lang="zh-CN" altLang="en-US" dirty="0">
                <a:solidFill>
                  <a:schemeClr val="bg1"/>
                </a:solidFill>
                <a:latin typeface="微软雅黑" pitchFamily="34" charset="-122"/>
                <a:ea typeface="微软雅黑" pitchFamily="34" charset="-122"/>
              </a:rPr>
              <a:t>的角度透视</a:t>
            </a:r>
            <a:r>
              <a:rPr lang="en-US" altLang="zh-CN" dirty="0">
                <a:solidFill>
                  <a:schemeClr val="bg1"/>
                </a:solidFill>
                <a:latin typeface="微软雅黑" pitchFamily="34" charset="-122"/>
                <a:ea typeface="微软雅黑" pitchFamily="34" charset="-122"/>
              </a:rPr>
              <a:t>SOA</a:t>
            </a:r>
            <a:endParaRPr lang="zh-CN" altLang="en-US" dirty="0">
              <a:solidFill>
                <a:schemeClr val="bg1"/>
              </a:solidFill>
              <a:latin typeface="微软雅黑" pitchFamily="34" charset="-122"/>
              <a:ea typeface="微软雅黑" pitchFamily="34" charset="-122"/>
            </a:endParaRPr>
          </a:p>
        </p:txBody>
      </p:sp>
      <p:sp>
        <p:nvSpPr>
          <p:cNvPr id="3" name="TextBox 2"/>
          <p:cNvSpPr txBox="1"/>
          <p:nvPr/>
        </p:nvSpPr>
        <p:spPr>
          <a:xfrm>
            <a:off x="6660231" y="4797152"/>
            <a:ext cx="1899879" cy="1200329"/>
          </a:xfrm>
          <a:prstGeom prst="rect">
            <a:avLst/>
          </a:prstGeom>
          <a:noFill/>
        </p:spPr>
        <p:txBody>
          <a:bodyPr wrap="none" rtlCol="0">
            <a:spAutoFit/>
          </a:bodyPr>
          <a:lstStyle/>
          <a:p>
            <a:pPr>
              <a:lnSpc>
                <a:spcPct val="150000"/>
              </a:lnSpc>
            </a:pPr>
            <a:r>
              <a:rPr lang="zh-CN" altLang="en-US" sz="2400" dirty="0" smtClean="0">
                <a:latin typeface="微软雅黑" pitchFamily="34" charset="-122"/>
                <a:ea typeface="微软雅黑" pitchFamily="34" charset="-122"/>
              </a:rPr>
              <a:t>宋杰</a:t>
            </a:r>
            <a:endParaRPr lang="en-US" altLang="zh-CN" sz="2400" dirty="0" smtClean="0">
              <a:latin typeface="微软雅黑" pitchFamily="34" charset="-122"/>
              <a:ea typeface="微软雅黑" pitchFamily="34" charset="-122"/>
            </a:endParaRPr>
          </a:p>
          <a:p>
            <a:pPr>
              <a:lnSpc>
                <a:spcPct val="150000"/>
              </a:lnSpc>
            </a:pPr>
            <a:r>
              <a:rPr lang="en-US" altLang="zh-CN" sz="2400" dirty="0" smtClean="0">
                <a:latin typeface="微软雅黑" pitchFamily="34" charset="-122"/>
                <a:ea typeface="微软雅黑" pitchFamily="34" charset="-122"/>
              </a:rPr>
              <a:t>2012-09-15</a:t>
            </a:r>
            <a:endParaRPr lang="zh-CN" altLang="en-US" sz="2400" dirty="0">
              <a:latin typeface="微软雅黑" pitchFamily="34" charset="-122"/>
              <a:ea typeface="微软雅黑" pitchFamily="34" charset="-122"/>
            </a:endParaRPr>
          </a:p>
        </p:txBody>
      </p:sp>
    </p:spTree>
    <p:extLst>
      <p:ext uri="{BB962C8B-B14F-4D97-AF65-F5344CB8AC3E}">
        <p14:creationId xmlns:p14="http://schemas.microsoft.com/office/powerpoint/2010/main" val="844302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SOA</a:t>
            </a:r>
            <a:r>
              <a:rPr lang="zh-CN" altLang="en-US" dirty="0" smtClean="0"/>
              <a:t>的逻辑</a:t>
            </a:r>
            <a:r>
              <a:rPr lang="zh-CN" altLang="en-US" dirty="0" smtClean="0"/>
              <a:t>堆栈（解决方案堆栈）</a:t>
            </a:r>
            <a:endParaRPr lang="zh-CN" altLang="en-US" dirty="0"/>
          </a:p>
        </p:txBody>
      </p:sp>
      <p:pic>
        <p:nvPicPr>
          <p:cNvPr id="5" name="Picture 13" descr="back_1"/>
          <p:cNvPicPr preferRelativeResize="0">
            <a:picLocks noChangeAspect="1" noChangeArrowheads="1"/>
          </p:cNvPicPr>
          <p:nvPr/>
        </p:nvPicPr>
        <p:blipFill>
          <a:blip r:embed="rId3">
            <a:lum bright="34000"/>
            <a:extLst>
              <a:ext uri="{28A0092B-C50C-407E-A947-70E740481C1C}">
                <a14:useLocalDpi xmlns:a14="http://schemas.microsoft.com/office/drawing/2010/main" val="0"/>
              </a:ext>
            </a:extLst>
          </a:blip>
          <a:srcRect/>
          <a:stretch>
            <a:fillRect/>
          </a:stretch>
        </p:blipFill>
        <p:spPr bwMode="auto">
          <a:xfrm>
            <a:off x="461963" y="6089650"/>
            <a:ext cx="83534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back_2"/>
          <p:cNvPicPr>
            <a:picLocks noChangeAspect="1" noChangeArrowheads="1"/>
          </p:cNvPicPr>
          <p:nvPr/>
        </p:nvPicPr>
        <p:blipFill>
          <a:blip r:embed="rId4">
            <a:lum bright="-40000"/>
            <a:extLst>
              <a:ext uri="{28A0092B-C50C-407E-A947-70E740481C1C}">
                <a14:useLocalDpi xmlns:a14="http://schemas.microsoft.com/office/drawing/2010/main" val="0"/>
              </a:ext>
            </a:extLst>
          </a:blip>
          <a:srcRect/>
          <a:stretch>
            <a:fillRect/>
          </a:stretch>
        </p:blipFill>
        <p:spPr bwMode="auto">
          <a:xfrm>
            <a:off x="468313" y="1196975"/>
            <a:ext cx="834707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ack_3"/>
          <p:cNvPicPr>
            <a:picLocks noChangeAspect="1" noChangeArrowheads="1"/>
          </p:cNvPicPr>
          <p:nvPr/>
        </p:nvPicPr>
        <p:blipFill>
          <a:blip r:embed="rId5">
            <a:lum bright="-40000"/>
            <a:extLst>
              <a:ext uri="{28A0092B-C50C-407E-A947-70E740481C1C}">
                <a14:useLocalDpi xmlns:a14="http://schemas.microsoft.com/office/drawing/2010/main" val="0"/>
              </a:ext>
            </a:extLst>
          </a:blip>
          <a:srcRect/>
          <a:stretch>
            <a:fillRect/>
          </a:stretch>
        </p:blipFill>
        <p:spPr bwMode="auto">
          <a:xfrm>
            <a:off x="604838" y="1304925"/>
            <a:ext cx="785495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back_5"/>
          <p:cNvPicPr>
            <a:picLocks noChangeAspect="1" noChangeArrowheads="1"/>
          </p:cNvPicPr>
          <p:nvPr/>
        </p:nvPicPr>
        <p:blipFill>
          <a:blip r:embed="rId6">
            <a:lum bright="-40000"/>
            <a:extLst>
              <a:ext uri="{28A0092B-C50C-407E-A947-70E740481C1C}">
                <a14:useLocalDpi xmlns:a14="http://schemas.microsoft.com/office/drawing/2010/main" val="0"/>
              </a:ext>
            </a:extLst>
          </a:blip>
          <a:srcRect/>
          <a:stretch>
            <a:fillRect/>
          </a:stretch>
        </p:blipFill>
        <p:spPr bwMode="auto">
          <a:xfrm>
            <a:off x="808038" y="1414463"/>
            <a:ext cx="7292975"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back_4"/>
          <p:cNvPicPr>
            <a:picLocks noChangeAspect="1" noChangeArrowheads="1"/>
          </p:cNvPicPr>
          <p:nvPr/>
        </p:nvPicPr>
        <p:blipFill>
          <a:blip r:embed="rId7">
            <a:lum bright="-40000"/>
            <a:extLst>
              <a:ext uri="{28A0092B-C50C-407E-A947-70E740481C1C}">
                <a14:useLocalDpi xmlns:a14="http://schemas.microsoft.com/office/drawing/2010/main" val="0"/>
              </a:ext>
            </a:extLst>
          </a:blip>
          <a:srcRect/>
          <a:stretch>
            <a:fillRect/>
          </a:stretch>
        </p:blipFill>
        <p:spPr bwMode="auto">
          <a:xfrm>
            <a:off x="1004888" y="1531938"/>
            <a:ext cx="6662737"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back_6"/>
          <p:cNvPicPr>
            <a:picLocks noChangeAspect="1" noChangeArrowheads="1"/>
          </p:cNvPicPr>
          <p:nvPr/>
        </p:nvPicPr>
        <p:blipFill>
          <a:blip r:embed="rId8">
            <a:lum bright="-50000"/>
            <a:extLst>
              <a:ext uri="{28A0092B-C50C-407E-A947-70E740481C1C}">
                <a14:useLocalDpi xmlns:a14="http://schemas.microsoft.com/office/drawing/2010/main" val="0"/>
              </a:ext>
            </a:extLst>
          </a:blip>
          <a:srcRect/>
          <a:stretch>
            <a:fillRect/>
          </a:stretch>
        </p:blipFill>
        <p:spPr bwMode="auto">
          <a:xfrm>
            <a:off x="1325563" y="1700213"/>
            <a:ext cx="59102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descr="back_6"/>
          <p:cNvPicPr>
            <a:picLocks noChangeAspect="1" noChangeArrowheads="1"/>
          </p:cNvPicPr>
          <p:nvPr/>
        </p:nvPicPr>
        <p:blipFill>
          <a:blip r:embed="rId8">
            <a:lum bright="-50000"/>
            <a:extLst>
              <a:ext uri="{28A0092B-C50C-407E-A947-70E740481C1C}">
                <a14:useLocalDpi xmlns:a14="http://schemas.microsoft.com/office/drawing/2010/main" val="0"/>
              </a:ext>
            </a:extLst>
          </a:blip>
          <a:srcRect/>
          <a:stretch>
            <a:fillRect/>
          </a:stretch>
        </p:blipFill>
        <p:spPr bwMode="auto">
          <a:xfrm>
            <a:off x="1325563" y="2435225"/>
            <a:ext cx="59102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back_6"/>
          <p:cNvPicPr>
            <a:picLocks noChangeAspect="1" noChangeArrowheads="1"/>
          </p:cNvPicPr>
          <p:nvPr/>
        </p:nvPicPr>
        <p:blipFill>
          <a:blip r:embed="rId8">
            <a:lum bright="-50000"/>
            <a:extLst>
              <a:ext uri="{28A0092B-C50C-407E-A947-70E740481C1C}">
                <a14:useLocalDpi xmlns:a14="http://schemas.microsoft.com/office/drawing/2010/main" val="0"/>
              </a:ext>
            </a:extLst>
          </a:blip>
          <a:srcRect/>
          <a:stretch>
            <a:fillRect/>
          </a:stretch>
        </p:blipFill>
        <p:spPr bwMode="auto">
          <a:xfrm>
            <a:off x="1325563" y="3173413"/>
            <a:ext cx="59102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descr="back_6"/>
          <p:cNvPicPr>
            <a:picLocks noChangeAspect="1" noChangeArrowheads="1"/>
          </p:cNvPicPr>
          <p:nvPr/>
        </p:nvPicPr>
        <p:blipFill>
          <a:blip r:embed="rId8">
            <a:lum bright="-50000"/>
            <a:extLst>
              <a:ext uri="{28A0092B-C50C-407E-A947-70E740481C1C}">
                <a14:useLocalDpi xmlns:a14="http://schemas.microsoft.com/office/drawing/2010/main" val="0"/>
              </a:ext>
            </a:extLst>
          </a:blip>
          <a:srcRect/>
          <a:stretch>
            <a:fillRect/>
          </a:stretch>
        </p:blipFill>
        <p:spPr bwMode="auto">
          <a:xfrm>
            <a:off x="1325563" y="3919538"/>
            <a:ext cx="59102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2" descr="back_6"/>
          <p:cNvPicPr>
            <a:picLocks noChangeAspect="1" noChangeArrowheads="1"/>
          </p:cNvPicPr>
          <p:nvPr/>
        </p:nvPicPr>
        <p:blipFill>
          <a:blip r:embed="rId8">
            <a:lum bright="-50000"/>
            <a:extLst>
              <a:ext uri="{28A0092B-C50C-407E-A947-70E740481C1C}">
                <a14:useLocalDpi xmlns:a14="http://schemas.microsoft.com/office/drawing/2010/main" val="0"/>
              </a:ext>
            </a:extLst>
          </a:blip>
          <a:srcRect/>
          <a:stretch>
            <a:fillRect/>
          </a:stretch>
        </p:blipFill>
        <p:spPr bwMode="auto">
          <a:xfrm>
            <a:off x="1325563" y="4656138"/>
            <a:ext cx="59102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23"/>
          <p:cNvSpPr txBox="1">
            <a:spLocks noChangeArrowheads="1"/>
          </p:cNvSpPr>
          <p:nvPr/>
        </p:nvSpPr>
        <p:spPr bwMode="auto">
          <a:xfrm rot="5400000">
            <a:off x="6253163" y="3482975"/>
            <a:ext cx="2241550" cy="307975"/>
          </a:xfrm>
          <a:prstGeom prst="rect">
            <a:avLst/>
          </a:prstGeom>
          <a:noFill/>
          <a:ln w="9525">
            <a:noFill/>
            <a:miter lim="800000"/>
            <a:headEnd/>
            <a:tailEnd/>
          </a:ln>
        </p:spPr>
        <p:txBody>
          <a:bodyPr wrap="none">
            <a:spAutoFit/>
          </a:bodyPr>
          <a:lstStyle/>
          <a:p>
            <a:pPr>
              <a:defRPr/>
            </a:pPr>
            <a:r>
              <a:rPr lang="en-US" altLang="zh-CN" sz="1400" dirty="0">
                <a:solidFill>
                  <a:schemeClr val="bg1">
                    <a:lumMod val="85000"/>
                  </a:schemeClr>
                </a:solidFill>
                <a:latin typeface="微软雅黑" pitchFamily="34" charset="-122"/>
                <a:ea typeface="微软雅黑" pitchFamily="34" charset="-122"/>
              </a:rPr>
              <a:t>Integration Layer </a:t>
            </a:r>
            <a:r>
              <a:rPr lang="zh-CN" altLang="en-US" sz="1400" dirty="0">
                <a:solidFill>
                  <a:schemeClr val="bg1">
                    <a:lumMod val="85000"/>
                  </a:schemeClr>
                </a:solidFill>
                <a:latin typeface="微软雅黑" pitchFamily="34" charset="-122"/>
                <a:ea typeface="微软雅黑" pitchFamily="34" charset="-122"/>
              </a:rPr>
              <a:t>整合层</a:t>
            </a:r>
          </a:p>
        </p:txBody>
      </p:sp>
      <p:sp>
        <p:nvSpPr>
          <p:cNvPr id="16" name="Text Box 24"/>
          <p:cNvSpPr txBox="1">
            <a:spLocks noChangeArrowheads="1"/>
          </p:cNvSpPr>
          <p:nvPr/>
        </p:nvSpPr>
        <p:spPr bwMode="auto">
          <a:xfrm rot="5400000">
            <a:off x="6176963" y="3494087"/>
            <a:ext cx="3155950" cy="307975"/>
          </a:xfrm>
          <a:prstGeom prst="rect">
            <a:avLst/>
          </a:prstGeom>
          <a:noFill/>
          <a:ln w="9525">
            <a:noFill/>
            <a:miter lim="800000"/>
            <a:headEnd/>
            <a:tailEnd/>
          </a:ln>
        </p:spPr>
        <p:txBody>
          <a:bodyPr wrap="none">
            <a:spAutoFit/>
          </a:bodyPr>
          <a:lstStyle/>
          <a:p>
            <a:pPr>
              <a:defRPr/>
            </a:pPr>
            <a:r>
              <a:rPr lang="en-US" altLang="zh-CN" sz="1400" dirty="0">
                <a:solidFill>
                  <a:schemeClr val="bg1">
                    <a:lumMod val="85000"/>
                  </a:schemeClr>
                </a:solidFill>
                <a:latin typeface="微软雅黑" pitchFamily="34" charset="-122"/>
                <a:ea typeface="微软雅黑" pitchFamily="34" charset="-122"/>
              </a:rPr>
              <a:t>Quality of Service Layer </a:t>
            </a:r>
            <a:r>
              <a:rPr lang="zh-CN" altLang="en-US" sz="1400" dirty="0">
                <a:solidFill>
                  <a:schemeClr val="bg1">
                    <a:lumMod val="85000"/>
                  </a:schemeClr>
                </a:solidFill>
                <a:latin typeface="微软雅黑" pitchFamily="34" charset="-122"/>
                <a:ea typeface="微软雅黑" pitchFamily="34" charset="-122"/>
              </a:rPr>
              <a:t>服务质量层</a:t>
            </a:r>
          </a:p>
        </p:txBody>
      </p:sp>
      <p:sp>
        <p:nvSpPr>
          <p:cNvPr id="17" name="Text Box 25"/>
          <p:cNvSpPr txBox="1">
            <a:spLocks noChangeArrowheads="1"/>
          </p:cNvSpPr>
          <p:nvPr/>
        </p:nvSpPr>
        <p:spPr bwMode="auto">
          <a:xfrm rot="5400000">
            <a:off x="6527801" y="3500437"/>
            <a:ext cx="3251200" cy="307975"/>
          </a:xfrm>
          <a:prstGeom prst="rect">
            <a:avLst/>
          </a:prstGeom>
          <a:noFill/>
          <a:ln w="9525">
            <a:noFill/>
            <a:miter lim="800000"/>
            <a:headEnd/>
            <a:tailEnd/>
          </a:ln>
        </p:spPr>
        <p:txBody>
          <a:bodyPr wrap="none">
            <a:spAutoFit/>
          </a:bodyPr>
          <a:lstStyle/>
          <a:p>
            <a:pPr>
              <a:defRPr/>
            </a:pPr>
            <a:r>
              <a:rPr lang="en-US" altLang="zh-CN" sz="1400" dirty="0">
                <a:solidFill>
                  <a:schemeClr val="bg1">
                    <a:lumMod val="85000"/>
                  </a:schemeClr>
                </a:solidFill>
                <a:latin typeface="微软雅黑" pitchFamily="34" charset="-122"/>
                <a:ea typeface="微软雅黑" pitchFamily="34" charset="-122"/>
              </a:rPr>
              <a:t>Information Architecture </a:t>
            </a:r>
            <a:r>
              <a:rPr lang="zh-CN" altLang="en-US" sz="1400" dirty="0">
                <a:solidFill>
                  <a:schemeClr val="bg1">
                    <a:lumMod val="85000"/>
                  </a:schemeClr>
                </a:solidFill>
                <a:latin typeface="微软雅黑" pitchFamily="34" charset="-122"/>
                <a:ea typeface="微软雅黑" pitchFamily="34" charset="-122"/>
              </a:rPr>
              <a:t>信息架构层</a:t>
            </a:r>
          </a:p>
        </p:txBody>
      </p:sp>
      <p:sp>
        <p:nvSpPr>
          <p:cNvPr id="18" name="Text Box 26"/>
          <p:cNvSpPr txBox="1">
            <a:spLocks noChangeArrowheads="1"/>
          </p:cNvSpPr>
          <p:nvPr/>
        </p:nvSpPr>
        <p:spPr bwMode="auto">
          <a:xfrm rot="5400000">
            <a:off x="7410450" y="3630613"/>
            <a:ext cx="2308225" cy="307975"/>
          </a:xfrm>
          <a:prstGeom prst="rect">
            <a:avLst/>
          </a:prstGeom>
          <a:noFill/>
          <a:ln w="9525">
            <a:noFill/>
            <a:miter lim="800000"/>
            <a:headEnd/>
            <a:tailEnd/>
          </a:ln>
        </p:spPr>
        <p:txBody>
          <a:bodyPr wrap="none">
            <a:spAutoFit/>
          </a:bodyPr>
          <a:lstStyle/>
          <a:p>
            <a:pPr>
              <a:defRPr/>
            </a:pPr>
            <a:r>
              <a:rPr lang="en-US" altLang="zh-CN" sz="1400" dirty="0">
                <a:solidFill>
                  <a:schemeClr val="bg1">
                    <a:lumMod val="85000"/>
                  </a:schemeClr>
                </a:solidFill>
                <a:latin typeface="微软雅黑" pitchFamily="34" charset="-122"/>
                <a:ea typeface="微软雅黑" pitchFamily="34" charset="-122"/>
              </a:rPr>
              <a:t>Governance Layer </a:t>
            </a:r>
            <a:r>
              <a:rPr lang="zh-CN" altLang="en-US" sz="1400" dirty="0">
                <a:solidFill>
                  <a:schemeClr val="bg1">
                    <a:lumMod val="85000"/>
                  </a:schemeClr>
                </a:solidFill>
                <a:latin typeface="微软雅黑" pitchFamily="34" charset="-122"/>
                <a:ea typeface="微软雅黑" pitchFamily="34" charset="-122"/>
              </a:rPr>
              <a:t>治理层</a:t>
            </a:r>
          </a:p>
        </p:txBody>
      </p:sp>
      <p:sp>
        <p:nvSpPr>
          <p:cNvPr id="19" name="Text Box 27"/>
          <p:cNvSpPr txBox="1">
            <a:spLocks noChangeArrowheads="1"/>
          </p:cNvSpPr>
          <p:nvPr/>
        </p:nvSpPr>
        <p:spPr bwMode="auto">
          <a:xfrm>
            <a:off x="2981325" y="6135688"/>
            <a:ext cx="269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dirty="0">
                <a:solidFill>
                  <a:srgbClr val="808080"/>
                </a:solidFill>
                <a:latin typeface="微软雅黑" pitchFamily="34" charset="-122"/>
                <a:ea typeface="微软雅黑" pitchFamily="34" charset="-122"/>
              </a:rPr>
              <a:t>硬件资产（虚拟化技术）</a:t>
            </a:r>
          </a:p>
        </p:txBody>
      </p:sp>
      <p:sp>
        <p:nvSpPr>
          <p:cNvPr id="20" name="Text Box 50"/>
          <p:cNvSpPr txBox="1">
            <a:spLocks noChangeArrowheads="1"/>
          </p:cNvSpPr>
          <p:nvPr/>
        </p:nvSpPr>
        <p:spPr bwMode="auto">
          <a:xfrm>
            <a:off x="4787900" y="4884738"/>
            <a:ext cx="2401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r>
              <a:rPr lang="en-US" altLang="zh-CN" sz="1400">
                <a:solidFill>
                  <a:srgbClr val="FF9933"/>
                </a:solidFill>
                <a:latin typeface="微软雅黑" pitchFamily="34" charset="-122"/>
                <a:ea typeface="微软雅黑" pitchFamily="34" charset="-122"/>
              </a:rPr>
              <a:t>System Assets  </a:t>
            </a:r>
            <a:r>
              <a:rPr lang="zh-CN" altLang="en-US" sz="1400">
                <a:solidFill>
                  <a:srgbClr val="FF9933"/>
                </a:solidFill>
                <a:latin typeface="微软雅黑" pitchFamily="34" charset="-122"/>
                <a:ea typeface="微软雅黑" pitchFamily="34" charset="-122"/>
              </a:rPr>
              <a:t>系统资产层</a:t>
            </a:r>
          </a:p>
        </p:txBody>
      </p:sp>
      <p:sp>
        <p:nvSpPr>
          <p:cNvPr id="21" name="Text Box 51"/>
          <p:cNvSpPr txBox="1">
            <a:spLocks noChangeArrowheads="1"/>
          </p:cNvSpPr>
          <p:nvPr/>
        </p:nvSpPr>
        <p:spPr bwMode="auto">
          <a:xfrm>
            <a:off x="4411663" y="4149725"/>
            <a:ext cx="2770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r>
              <a:rPr lang="en-US" altLang="zh-CN" sz="1400">
                <a:solidFill>
                  <a:srgbClr val="FF9933"/>
                </a:solidFill>
                <a:latin typeface="微软雅黑" pitchFamily="34" charset="-122"/>
                <a:ea typeface="微软雅黑" pitchFamily="34" charset="-122"/>
              </a:rPr>
              <a:t>Application Assets  </a:t>
            </a:r>
            <a:r>
              <a:rPr lang="zh-CN" altLang="en-US" sz="1400">
                <a:solidFill>
                  <a:srgbClr val="FF9933"/>
                </a:solidFill>
                <a:latin typeface="微软雅黑" pitchFamily="34" charset="-122"/>
                <a:ea typeface="微软雅黑" pitchFamily="34" charset="-122"/>
              </a:rPr>
              <a:t>应用资产层</a:t>
            </a:r>
          </a:p>
        </p:txBody>
      </p:sp>
      <p:sp>
        <p:nvSpPr>
          <p:cNvPr id="22" name="Text Box 52"/>
          <p:cNvSpPr txBox="1">
            <a:spLocks noChangeArrowheads="1"/>
          </p:cNvSpPr>
          <p:nvPr/>
        </p:nvSpPr>
        <p:spPr bwMode="auto">
          <a:xfrm>
            <a:off x="4360863" y="3411538"/>
            <a:ext cx="2828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r>
              <a:rPr lang="en-US" altLang="zh-CN" sz="1400">
                <a:solidFill>
                  <a:srgbClr val="FF9933"/>
                </a:solidFill>
                <a:latin typeface="微软雅黑" pitchFamily="34" charset="-122"/>
                <a:ea typeface="微软雅黑" pitchFamily="34" charset="-122"/>
              </a:rPr>
              <a:t>Service Component </a:t>
            </a:r>
            <a:r>
              <a:rPr lang="zh-CN" altLang="en-US" sz="1400">
                <a:solidFill>
                  <a:srgbClr val="FF9933"/>
                </a:solidFill>
                <a:latin typeface="微软雅黑" pitchFamily="34" charset="-122"/>
                <a:ea typeface="微软雅黑" pitchFamily="34" charset="-122"/>
              </a:rPr>
              <a:t>服务组件层</a:t>
            </a:r>
          </a:p>
        </p:txBody>
      </p:sp>
      <p:sp>
        <p:nvSpPr>
          <p:cNvPr id="23" name="Text Box 53"/>
          <p:cNvSpPr txBox="1">
            <a:spLocks noChangeArrowheads="1"/>
          </p:cNvSpPr>
          <p:nvPr/>
        </p:nvSpPr>
        <p:spPr bwMode="auto">
          <a:xfrm>
            <a:off x="4618038" y="2687638"/>
            <a:ext cx="2571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r>
              <a:rPr lang="en-US" altLang="zh-CN" sz="1400">
                <a:solidFill>
                  <a:srgbClr val="FF9933"/>
                </a:solidFill>
                <a:latin typeface="微软雅黑" pitchFamily="34" charset="-122"/>
                <a:ea typeface="微软雅黑" pitchFamily="34" charset="-122"/>
              </a:rPr>
              <a:t>Business Process </a:t>
            </a:r>
            <a:r>
              <a:rPr lang="zh-CN" altLang="en-US" sz="1400">
                <a:solidFill>
                  <a:srgbClr val="FF9933"/>
                </a:solidFill>
                <a:latin typeface="微软雅黑" pitchFamily="34" charset="-122"/>
                <a:ea typeface="微软雅黑" pitchFamily="34" charset="-122"/>
              </a:rPr>
              <a:t>业务流程层</a:t>
            </a:r>
          </a:p>
        </p:txBody>
      </p:sp>
      <p:sp>
        <p:nvSpPr>
          <p:cNvPr id="24" name="Text Box 54"/>
          <p:cNvSpPr txBox="1">
            <a:spLocks noChangeArrowheads="1"/>
          </p:cNvSpPr>
          <p:nvPr/>
        </p:nvSpPr>
        <p:spPr bwMode="auto">
          <a:xfrm>
            <a:off x="4833938" y="1938338"/>
            <a:ext cx="2343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r>
              <a:rPr lang="en-US" altLang="zh-CN" sz="1400">
                <a:solidFill>
                  <a:srgbClr val="FF9933"/>
                </a:solidFill>
                <a:latin typeface="微软雅黑" pitchFamily="34" charset="-122"/>
                <a:ea typeface="微软雅黑" pitchFamily="34" charset="-122"/>
              </a:rPr>
              <a:t>Consumer Layer </a:t>
            </a:r>
            <a:r>
              <a:rPr lang="zh-CN" altLang="en-US" sz="1400">
                <a:solidFill>
                  <a:srgbClr val="FF9933"/>
                </a:solidFill>
                <a:latin typeface="微软雅黑" pitchFamily="34" charset="-122"/>
                <a:ea typeface="微软雅黑" pitchFamily="34" charset="-122"/>
              </a:rPr>
              <a:t>消费者层</a:t>
            </a:r>
          </a:p>
        </p:txBody>
      </p:sp>
      <p:pic>
        <p:nvPicPr>
          <p:cNvPr id="25" name="Picture 55" descr="DB副本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9875" y="4906963"/>
            <a:ext cx="4191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6" descr="Operating_Systems_00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16213" y="4860925"/>
            <a:ext cx="5365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57"/>
          <p:cNvGrpSpPr>
            <a:grpSpLocks/>
          </p:cNvGrpSpPr>
          <p:nvPr/>
        </p:nvGrpSpPr>
        <p:grpSpPr bwMode="auto">
          <a:xfrm>
            <a:off x="2346325" y="4057650"/>
            <a:ext cx="427038" cy="346075"/>
            <a:chOff x="47" y="2478"/>
            <a:chExt cx="746" cy="610"/>
          </a:xfrm>
        </p:grpSpPr>
        <p:pic>
          <p:nvPicPr>
            <p:cNvPr id="28" name="Picture 58" descr="200705071523431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5" y="2656"/>
              <a:ext cx="40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9" descr="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 y="2478"/>
              <a:ext cx="610"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Group 60"/>
          <p:cNvGrpSpPr>
            <a:grpSpLocks/>
          </p:cNvGrpSpPr>
          <p:nvPr/>
        </p:nvGrpSpPr>
        <p:grpSpPr bwMode="auto">
          <a:xfrm>
            <a:off x="1703388" y="4064000"/>
            <a:ext cx="365125" cy="323850"/>
            <a:chOff x="-23" y="935"/>
            <a:chExt cx="747" cy="632"/>
          </a:xfrm>
        </p:grpSpPr>
        <p:pic>
          <p:nvPicPr>
            <p:cNvPr id="31" name="Picture 61" descr="200705071523431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 y="1071"/>
              <a:ext cx="444"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2" descr="2007050715234311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8" y="935"/>
              <a:ext cx="566"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 name="Group 63"/>
          <p:cNvGrpSpPr>
            <a:grpSpLocks/>
          </p:cNvGrpSpPr>
          <p:nvPr/>
        </p:nvGrpSpPr>
        <p:grpSpPr bwMode="auto">
          <a:xfrm>
            <a:off x="1873250" y="2093913"/>
            <a:ext cx="288925" cy="247650"/>
            <a:chOff x="1564" y="1162"/>
            <a:chExt cx="486" cy="315"/>
          </a:xfrm>
        </p:grpSpPr>
        <p:pic>
          <p:nvPicPr>
            <p:cNvPr id="34" name="Picture 64" descr="2006082313555656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746" y="1162"/>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65" descr="png-001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64" y="1193"/>
              <a:ext cx="284"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 name="Picture 66" descr="png-010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06613" y="4860925"/>
            <a:ext cx="533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67" descr="0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763713" y="2695575"/>
            <a:ext cx="50323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68" descr="05"/>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916238" y="3395663"/>
            <a:ext cx="382587"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69" descr="0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87513" y="3368675"/>
            <a:ext cx="4206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70" descr="Desktop1副本"/>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381375" y="4051300"/>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72" descr="0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500313" y="2695575"/>
            <a:ext cx="50323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73" descr="0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76475" y="3357563"/>
            <a:ext cx="4206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74" descr="new_icon"/>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81275" y="2047875"/>
            <a:ext cx="3095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75" descr="1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228975" y="2085975"/>
            <a:ext cx="4318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76" descr="05"/>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462338" y="3395663"/>
            <a:ext cx="382587"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77"/>
          <p:cNvSpPr txBox="1">
            <a:spLocks noChangeArrowheads="1"/>
          </p:cNvSpPr>
          <p:nvPr/>
        </p:nvSpPr>
        <p:spPr bwMode="auto">
          <a:xfrm>
            <a:off x="1546225" y="4357688"/>
            <a:ext cx="7445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lnSpc>
                <a:spcPct val="85000"/>
              </a:lnSpc>
            </a:pPr>
            <a:r>
              <a:rPr lang="en-US" altLang="zh-CN" sz="800">
                <a:solidFill>
                  <a:schemeClr val="bg1"/>
                </a:solidFill>
                <a:latin typeface="微软雅黑" pitchFamily="34" charset="-122"/>
                <a:ea typeface="微软雅黑" pitchFamily="34" charset="-122"/>
              </a:rPr>
              <a:t>Packaged</a:t>
            </a:r>
          </a:p>
          <a:p>
            <a:pPr algn="ctr" eaLnBrk="1" hangingPunct="1">
              <a:lnSpc>
                <a:spcPct val="85000"/>
              </a:lnSpc>
            </a:pPr>
            <a:r>
              <a:rPr lang="en-US" altLang="zh-CN" sz="800">
                <a:solidFill>
                  <a:schemeClr val="bg1"/>
                </a:solidFill>
                <a:latin typeface="微软雅黑" pitchFamily="34" charset="-122"/>
                <a:ea typeface="微软雅黑" pitchFamily="34" charset="-122"/>
              </a:rPr>
              <a:t>Application</a:t>
            </a:r>
          </a:p>
        </p:txBody>
      </p:sp>
      <p:sp>
        <p:nvSpPr>
          <p:cNvPr id="47" name="Text Box 78"/>
          <p:cNvSpPr txBox="1">
            <a:spLocks noChangeArrowheads="1"/>
          </p:cNvSpPr>
          <p:nvPr/>
        </p:nvSpPr>
        <p:spPr bwMode="auto">
          <a:xfrm>
            <a:off x="2219325" y="4357688"/>
            <a:ext cx="7445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lnSpc>
                <a:spcPct val="85000"/>
              </a:lnSpc>
            </a:pPr>
            <a:r>
              <a:rPr lang="en-US" altLang="zh-CN" sz="800">
                <a:solidFill>
                  <a:schemeClr val="bg1"/>
                </a:solidFill>
                <a:latin typeface="微软雅黑" pitchFamily="34" charset="-122"/>
                <a:ea typeface="微软雅黑" pitchFamily="34" charset="-122"/>
              </a:rPr>
              <a:t>Custmer</a:t>
            </a:r>
          </a:p>
          <a:p>
            <a:pPr algn="ctr" eaLnBrk="1" hangingPunct="1">
              <a:lnSpc>
                <a:spcPct val="85000"/>
              </a:lnSpc>
            </a:pPr>
            <a:r>
              <a:rPr lang="en-US" altLang="zh-CN" sz="800">
                <a:solidFill>
                  <a:schemeClr val="bg1"/>
                </a:solidFill>
                <a:latin typeface="微软雅黑" pitchFamily="34" charset="-122"/>
                <a:ea typeface="微软雅黑" pitchFamily="34" charset="-122"/>
              </a:rPr>
              <a:t>Application</a:t>
            </a:r>
          </a:p>
        </p:txBody>
      </p:sp>
      <p:sp>
        <p:nvSpPr>
          <p:cNvPr id="48" name="Text Box 79"/>
          <p:cNvSpPr txBox="1">
            <a:spLocks noChangeArrowheads="1"/>
          </p:cNvSpPr>
          <p:nvPr/>
        </p:nvSpPr>
        <p:spPr bwMode="auto">
          <a:xfrm>
            <a:off x="3222625" y="4357688"/>
            <a:ext cx="7445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lnSpc>
                <a:spcPct val="85000"/>
              </a:lnSpc>
            </a:pPr>
            <a:r>
              <a:rPr lang="en-US" altLang="zh-CN" sz="800">
                <a:solidFill>
                  <a:schemeClr val="bg1"/>
                </a:solidFill>
                <a:latin typeface="微软雅黑" pitchFamily="34" charset="-122"/>
                <a:ea typeface="微软雅黑" pitchFamily="34" charset="-122"/>
              </a:rPr>
              <a:t>New</a:t>
            </a:r>
          </a:p>
          <a:p>
            <a:pPr algn="ctr" eaLnBrk="1" hangingPunct="1">
              <a:lnSpc>
                <a:spcPct val="85000"/>
              </a:lnSpc>
            </a:pPr>
            <a:r>
              <a:rPr lang="en-US" altLang="zh-CN" sz="800">
                <a:solidFill>
                  <a:schemeClr val="bg1"/>
                </a:solidFill>
                <a:latin typeface="微软雅黑" pitchFamily="34" charset="-122"/>
                <a:ea typeface="微软雅黑" pitchFamily="34" charset="-122"/>
              </a:rPr>
              <a:t>Application</a:t>
            </a:r>
          </a:p>
        </p:txBody>
      </p:sp>
      <p:sp>
        <p:nvSpPr>
          <p:cNvPr id="49" name="Rectangle 80"/>
          <p:cNvSpPr>
            <a:spLocks noChangeArrowheads="1"/>
          </p:cNvSpPr>
          <p:nvPr/>
        </p:nvSpPr>
        <p:spPr bwMode="auto">
          <a:xfrm>
            <a:off x="1481138" y="3636963"/>
            <a:ext cx="7683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lnSpc>
                <a:spcPct val="85000"/>
              </a:lnSpc>
            </a:pPr>
            <a:r>
              <a:rPr lang="en-US" altLang="zh-CN" sz="800">
                <a:solidFill>
                  <a:schemeClr val="bg1"/>
                </a:solidFill>
                <a:latin typeface="微软雅黑" pitchFamily="34" charset="-122"/>
                <a:ea typeface="微软雅黑" pitchFamily="34" charset="-122"/>
              </a:rPr>
              <a:t>Service </a:t>
            </a:r>
          </a:p>
          <a:p>
            <a:pPr algn="ctr">
              <a:lnSpc>
                <a:spcPct val="85000"/>
              </a:lnSpc>
            </a:pPr>
            <a:r>
              <a:rPr lang="en-US" altLang="zh-CN" sz="800">
                <a:solidFill>
                  <a:schemeClr val="bg1"/>
                </a:solidFill>
                <a:latin typeface="微软雅黑" pitchFamily="34" charset="-122"/>
                <a:ea typeface="微软雅黑" pitchFamily="34" charset="-122"/>
              </a:rPr>
              <a:t>Component</a:t>
            </a:r>
          </a:p>
        </p:txBody>
      </p:sp>
      <p:sp>
        <p:nvSpPr>
          <p:cNvPr id="50" name="Rectangle 81"/>
          <p:cNvSpPr>
            <a:spLocks noChangeArrowheads="1"/>
          </p:cNvSpPr>
          <p:nvPr/>
        </p:nvSpPr>
        <p:spPr bwMode="auto">
          <a:xfrm>
            <a:off x="3348038" y="3636963"/>
            <a:ext cx="7683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lnSpc>
                <a:spcPct val="85000"/>
              </a:lnSpc>
            </a:pPr>
            <a:r>
              <a:rPr lang="en-US" altLang="zh-CN" sz="800">
                <a:solidFill>
                  <a:schemeClr val="bg1"/>
                </a:solidFill>
                <a:latin typeface="微软雅黑" pitchFamily="34" charset="-122"/>
                <a:ea typeface="微软雅黑" pitchFamily="34" charset="-122"/>
              </a:rPr>
              <a:t>Business </a:t>
            </a:r>
          </a:p>
          <a:p>
            <a:pPr algn="ctr">
              <a:lnSpc>
                <a:spcPct val="85000"/>
              </a:lnSpc>
            </a:pPr>
            <a:r>
              <a:rPr lang="en-US" altLang="zh-CN" sz="800">
                <a:solidFill>
                  <a:schemeClr val="bg1"/>
                </a:solidFill>
                <a:latin typeface="微软雅黑" pitchFamily="34" charset="-122"/>
                <a:ea typeface="微软雅黑" pitchFamily="34" charset="-122"/>
              </a:rPr>
              <a:t>Component</a:t>
            </a:r>
          </a:p>
        </p:txBody>
      </p:sp>
      <p:sp>
        <p:nvSpPr>
          <p:cNvPr id="51" name="Rectangle 82"/>
          <p:cNvSpPr>
            <a:spLocks noChangeArrowheads="1"/>
          </p:cNvSpPr>
          <p:nvPr/>
        </p:nvSpPr>
        <p:spPr bwMode="auto">
          <a:xfrm>
            <a:off x="1676400" y="1835150"/>
            <a:ext cx="7429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lnSpc>
                <a:spcPct val="85000"/>
              </a:lnSpc>
            </a:pPr>
            <a:r>
              <a:rPr lang="zh-CN" altLang="en-US" sz="1100">
                <a:solidFill>
                  <a:schemeClr val="bg1"/>
                </a:solidFill>
                <a:latin typeface="微软雅黑" pitchFamily="34" charset="-122"/>
                <a:ea typeface="微软雅黑" pitchFamily="34" charset="-122"/>
              </a:rPr>
              <a:t>电子商务</a:t>
            </a:r>
          </a:p>
        </p:txBody>
      </p:sp>
      <p:sp>
        <p:nvSpPr>
          <p:cNvPr id="52" name="Rectangle 83"/>
          <p:cNvSpPr>
            <a:spLocks noChangeArrowheads="1"/>
          </p:cNvSpPr>
          <p:nvPr/>
        </p:nvSpPr>
        <p:spPr bwMode="auto">
          <a:xfrm>
            <a:off x="2374900" y="1835150"/>
            <a:ext cx="7429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lnSpc>
                <a:spcPct val="85000"/>
              </a:lnSpc>
            </a:pPr>
            <a:r>
              <a:rPr lang="zh-CN" altLang="en-US" sz="1100">
                <a:solidFill>
                  <a:schemeClr val="bg1"/>
                </a:solidFill>
                <a:latin typeface="微软雅黑" pitchFamily="34" charset="-122"/>
                <a:ea typeface="微软雅黑" pitchFamily="34" charset="-122"/>
              </a:rPr>
              <a:t>电子政务</a:t>
            </a:r>
          </a:p>
        </p:txBody>
      </p:sp>
      <p:sp>
        <p:nvSpPr>
          <p:cNvPr id="53" name="Rectangle 84"/>
          <p:cNvSpPr>
            <a:spLocks noChangeArrowheads="1"/>
          </p:cNvSpPr>
          <p:nvPr/>
        </p:nvSpPr>
        <p:spPr bwMode="auto">
          <a:xfrm>
            <a:off x="3074988" y="1835150"/>
            <a:ext cx="7429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lnSpc>
                <a:spcPct val="85000"/>
              </a:lnSpc>
            </a:pPr>
            <a:r>
              <a:rPr lang="zh-CN" altLang="en-US" sz="1100">
                <a:solidFill>
                  <a:schemeClr val="bg1"/>
                </a:solidFill>
                <a:latin typeface="微软雅黑" pitchFamily="34" charset="-122"/>
                <a:ea typeface="微软雅黑" pitchFamily="34" charset="-122"/>
              </a:rPr>
              <a:t>行业应用</a:t>
            </a:r>
          </a:p>
        </p:txBody>
      </p:sp>
      <p:pic>
        <p:nvPicPr>
          <p:cNvPr id="54" name="Picture 85" descr="png-006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293938" y="275907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87" descr="png-006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017838" y="274637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88" descr="0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236913" y="2695575"/>
            <a:ext cx="50323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146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7544" y="1268760"/>
            <a:ext cx="8229600" cy="4525963"/>
          </a:xfrm>
        </p:spPr>
        <p:txBody>
          <a:bodyPr>
            <a:normAutofit fontScale="92500"/>
          </a:bodyPr>
          <a:lstStyle/>
          <a:p>
            <a:pPr>
              <a:lnSpc>
                <a:spcPct val="200000"/>
              </a:lnSpc>
            </a:pPr>
            <a:r>
              <a:rPr lang="en-US" altLang="zh-CN" sz="2400" dirty="0">
                <a:latin typeface="微软雅黑" pitchFamily="34" charset="-122"/>
                <a:ea typeface="微软雅黑" pitchFamily="34" charset="-122"/>
              </a:rPr>
              <a:t>SOA</a:t>
            </a:r>
            <a:r>
              <a:rPr lang="zh-CN" altLang="en-US" sz="2400" dirty="0">
                <a:latin typeface="微软雅黑" pitchFamily="34" charset="-122"/>
                <a:ea typeface="微软雅黑" pitchFamily="34" charset="-122"/>
              </a:rPr>
              <a:t>的出现</a:t>
            </a:r>
            <a:endParaRPr lang="en-US" altLang="zh-CN" sz="2400" dirty="0">
              <a:latin typeface="微软雅黑" pitchFamily="34" charset="-122"/>
              <a:ea typeface="微软雅黑" pitchFamily="34" charset="-122"/>
            </a:endParaRPr>
          </a:p>
          <a:p>
            <a:pPr>
              <a:lnSpc>
                <a:spcPct val="200000"/>
              </a:lnSpc>
            </a:pPr>
            <a:r>
              <a:rPr lang="en-US" altLang="zh-CN" sz="2400" dirty="0">
                <a:latin typeface="微软雅黑" pitchFamily="34" charset="-122"/>
                <a:ea typeface="微软雅黑" pitchFamily="34" charset="-122"/>
              </a:rPr>
              <a:t>SOA</a:t>
            </a:r>
            <a:r>
              <a:rPr lang="zh-CN" altLang="en-US" sz="2400" dirty="0">
                <a:latin typeface="微软雅黑" pitchFamily="34" charset="-122"/>
                <a:ea typeface="微软雅黑" pitchFamily="34" charset="-122"/>
              </a:rPr>
              <a:t>的参考模型和逻辑堆栈</a:t>
            </a:r>
            <a:endParaRPr lang="en-US" altLang="zh-CN" sz="2400" dirty="0">
              <a:latin typeface="微软雅黑" pitchFamily="34" charset="-122"/>
              <a:ea typeface="微软雅黑" pitchFamily="34" charset="-122"/>
            </a:endParaRPr>
          </a:p>
          <a:p>
            <a:pPr>
              <a:lnSpc>
                <a:spcPct val="200000"/>
              </a:lnSpc>
            </a:pPr>
            <a:r>
              <a:rPr lang="en-US" altLang="zh-CN" sz="2400" dirty="0">
                <a:solidFill>
                  <a:srgbClr val="FF0000"/>
                </a:solidFill>
                <a:latin typeface="微软雅黑" pitchFamily="34" charset="-122"/>
                <a:ea typeface="微软雅黑" pitchFamily="34" charset="-122"/>
              </a:rPr>
              <a:t>Web Services</a:t>
            </a:r>
            <a:r>
              <a:rPr lang="zh-CN" altLang="en-US" sz="2400" dirty="0">
                <a:solidFill>
                  <a:srgbClr val="FF0000"/>
                </a:solidFill>
                <a:latin typeface="微软雅黑" pitchFamily="34" charset="-122"/>
                <a:ea typeface="微软雅黑" pitchFamily="34" charset="-122"/>
              </a:rPr>
              <a:t>的概念简介</a:t>
            </a:r>
            <a:endParaRPr lang="en-US" altLang="zh-CN" sz="2400" dirty="0">
              <a:solidFill>
                <a:srgbClr val="FF0000"/>
              </a:solidFill>
              <a:latin typeface="微软雅黑" pitchFamily="34" charset="-122"/>
              <a:ea typeface="微软雅黑" pitchFamily="34" charset="-122"/>
            </a:endParaRPr>
          </a:p>
          <a:p>
            <a:pPr>
              <a:lnSpc>
                <a:spcPct val="200000"/>
              </a:lnSpc>
            </a:pPr>
            <a:r>
              <a:rPr lang="en-US" altLang="zh-CN" sz="2400" dirty="0">
                <a:latin typeface="微软雅黑" pitchFamily="34" charset="-122"/>
                <a:ea typeface="微软雅黑" pitchFamily="34" charset="-122"/>
              </a:rPr>
              <a:t>Web Services</a:t>
            </a:r>
            <a:r>
              <a:rPr lang="zh-CN" altLang="en-US" sz="2400" dirty="0">
                <a:latin typeface="微软雅黑" pitchFamily="34" charset="-122"/>
                <a:ea typeface="微软雅黑" pitchFamily="34" charset="-122"/>
              </a:rPr>
              <a:t>的体系结构</a:t>
            </a:r>
            <a:endParaRPr lang="en-US" altLang="zh-CN" sz="2400" dirty="0">
              <a:latin typeface="微软雅黑" pitchFamily="34" charset="-122"/>
              <a:ea typeface="微软雅黑" pitchFamily="34" charset="-122"/>
            </a:endParaRPr>
          </a:p>
          <a:p>
            <a:pPr>
              <a:lnSpc>
                <a:spcPct val="200000"/>
              </a:lnSpc>
            </a:pPr>
            <a:r>
              <a:rPr lang="en-US" altLang="zh-CN" sz="2400" dirty="0">
                <a:latin typeface="微软雅黑" pitchFamily="34" charset="-122"/>
                <a:ea typeface="微软雅黑" pitchFamily="34" charset="-122"/>
              </a:rPr>
              <a:t>Web Services</a:t>
            </a:r>
            <a:r>
              <a:rPr lang="zh-CN" altLang="en-US" sz="2400" dirty="0">
                <a:latin typeface="微软雅黑" pitchFamily="34" charset="-122"/>
                <a:ea typeface="微软雅黑" pitchFamily="34" charset="-122"/>
              </a:rPr>
              <a:t>的协议</a:t>
            </a:r>
            <a:endParaRPr lang="en-US" altLang="zh-CN" sz="2400" dirty="0">
              <a:latin typeface="微软雅黑" pitchFamily="34" charset="-122"/>
              <a:ea typeface="微软雅黑" pitchFamily="34" charset="-122"/>
            </a:endParaRPr>
          </a:p>
          <a:p>
            <a:pPr>
              <a:lnSpc>
                <a:spcPct val="200000"/>
              </a:lnSpc>
            </a:pPr>
            <a:r>
              <a:rPr lang="en-US" altLang="zh-CN" sz="2400" dirty="0">
                <a:latin typeface="微软雅黑" pitchFamily="34" charset="-122"/>
                <a:ea typeface="微软雅黑" pitchFamily="34" charset="-122"/>
              </a:rPr>
              <a:t>Web </a:t>
            </a:r>
            <a:r>
              <a:rPr lang="en-US" altLang="zh-CN" sz="2400" dirty="0" smtClean="0">
                <a:latin typeface="微软雅黑" pitchFamily="34" charset="-122"/>
                <a:ea typeface="微软雅黑" pitchFamily="34" charset="-122"/>
              </a:rPr>
              <a:t>Service</a:t>
            </a:r>
            <a:r>
              <a:rPr lang="zh-CN" altLang="en-US" sz="2400" dirty="0" smtClean="0">
                <a:latin typeface="微软雅黑" pitchFamily="34" charset="-122"/>
                <a:ea typeface="微软雅黑" pitchFamily="34" charset="-122"/>
              </a:rPr>
              <a:t>的</a:t>
            </a:r>
            <a:r>
              <a:rPr lang="zh-CN" altLang="en-US" sz="2400" dirty="0">
                <a:latin typeface="微软雅黑" pitchFamily="34" charset="-122"/>
                <a:ea typeface="微软雅黑" pitchFamily="34" charset="-122"/>
              </a:rPr>
              <a:t>开发及</a:t>
            </a:r>
            <a:r>
              <a:rPr lang="en-US" altLang="zh-CN" sz="2400" dirty="0">
                <a:latin typeface="微软雅黑" pitchFamily="34" charset="-122"/>
                <a:ea typeface="微软雅黑" pitchFamily="34" charset="-122"/>
              </a:rPr>
              <a:t>Demo</a:t>
            </a:r>
            <a:r>
              <a:rPr lang="zh-CN" altLang="en-US" sz="2400" dirty="0" smtClean="0">
                <a:latin typeface="微软雅黑" pitchFamily="34" charset="-122"/>
                <a:ea typeface="微软雅黑" pitchFamily="34" charset="-122"/>
              </a:rPr>
              <a:t>演示</a:t>
            </a:r>
            <a:endParaRPr lang="zh-CN" altLang="en-US" sz="2400" dirty="0">
              <a:latin typeface="微软雅黑" pitchFamily="34" charset="-122"/>
              <a:ea typeface="微软雅黑" pitchFamily="34" charset="-122"/>
            </a:endParaRPr>
          </a:p>
        </p:txBody>
      </p:sp>
      <p:sp>
        <p:nvSpPr>
          <p:cNvPr id="3" name="标题 2"/>
          <p:cNvSpPr>
            <a:spLocks noGrp="1"/>
          </p:cNvSpPr>
          <p:nvPr>
            <p:ph type="title"/>
          </p:nvPr>
        </p:nvSpPr>
        <p:spPr/>
        <p:txBody>
          <a:bodyPr/>
          <a:lstStyle/>
          <a:p>
            <a:r>
              <a:rPr lang="zh-CN" altLang="en-US" dirty="0" smtClean="0"/>
              <a:t>目录</a:t>
            </a:r>
            <a:endParaRPr lang="zh-CN" altLang="en-US" dirty="0"/>
          </a:p>
        </p:txBody>
      </p:sp>
    </p:spTree>
    <p:extLst>
      <p:ext uri="{BB962C8B-B14F-4D97-AF65-F5344CB8AC3E}">
        <p14:creationId xmlns:p14="http://schemas.microsoft.com/office/powerpoint/2010/main" val="1692640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Web Services</a:t>
            </a:r>
            <a:r>
              <a:rPr lang="zh-CN" altLang="en-US" dirty="0"/>
              <a:t>是</a:t>
            </a:r>
            <a:r>
              <a:rPr lang="en-US" altLang="zh-CN" dirty="0"/>
              <a:t>SOA</a:t>
            </a:r>
            <a:r>
              <a:rPr lang="zh-CN" altLang="en-US" dirty="0"/>
              <a:t>架构系统的</a:t>
            </a:r>
            <a:r>
              <a:rPr lang="zh-CN" altLang="en-US" dirty="0" smtClean="0"/>
              <a:t>一个</a:t>
            </a:r>
            <a:r>
              <a:rPr lang="zh-CN" altLang="en-US" dirty="0" smtClean="0">
                <a:solidFill>
                  <a:srgbClr val="FF0000"/>
                </a:solidFill>
              </a:rPr>
              <a:t>实例</a:t>
            </a:r>
            <a:r>
              <a:rPr lang="zh-CN" altLang="en-US" dirty="0" smtClean="0"/>
              <a:t>。</a:t>
            </a:r>
            <a:endParaRPr lang="en-US" altLang="zh-CN" dirty="0" smtClean="0"/>
          </a:p>
          <a:p>
            <a:r>
              <a:rPr lang="en-US" altLang="zh-CN" dirty="0"/>
              <a:t>Web Services</a:t>
            </a:r>
            <a:r>
              <a:rPr lang="zh-CN" altLang="en-US" dirty="0"/>
              <a:t>是</a:t>
            </a:r>
            <a:r>
              <a:rPr lang="en-US" altLang="zh-CN" dirty="0"/>
              <a:t>SOA</a:t>
            </a:r>
            <a:r>
              <a:rPr lang="zh-CN" altLang="en-US" dirty="0"/>
              <a:t>架构</a:t>
            </a:r>
            <a:r>
              <a:rPr lang="zh-CN" altLang="en-US" dirty="0" smtClean="0"/>
              <a:t>系统的关系就好比</a:t>
            </a:r>
            <a:r>
              <a:rPr lang="en-US" altLang="zh-CN" dirty="0" smtClean="0"/>
              <a:t>Java</a:t>
            </a:r>
            <a:r>
              <a:rPr lang="zh-CN" altLang="en-US" dirty="0" smtClean="0"/>
              <a:t>编程语言和面向对象的编程思想的关系。</a:t>
            </a:r>
            <a:endParaRPr lang="zh-CN" altLang="en-US" dirty="0"/>
          </a:p>
        </p:txBody>
      </p:sp>
      <p:sp>
        <p:nvSpPr>
          <p:cNvPr id="3" name="标题 2"/>
          <p:cNvSpPr>
            <a:spLocks noGrp="1"/>
          </p:cNvSpPr>
          <p:nvPr>
            <p:ph type="title"/>
          </p:nvPr>
        </p:nvSpPr>
        <p:spPr/>
        <p:txBody>
          <a:bodyPr/>
          <a:lstStyle/>
          <a:p>
            <a:r>
              <a:rPr lang="en-US" altLang="zh-CN" dirty="0" smtClean="0"/>
              <a:t>Web Services</a:t>
            </a:r>
            <a:r>
              <a:rPr lang="zh-CN" altLang="en-US" dirty="0" smtClean="0"/>
              <a:t>与</a:t>
            </a:r>
            <a:r>
              <a:rPr lang="en-US" altLang="zh-CN" dirty="0" smtClean="0"/>
              <a:t>SOA</a:t>
            </a:r>
            <a:r>
              <a:rPr lang="zh-CN" altLang="en-US" dirty="0" smtClean="0"/>
              <a:t>的关系</a:t>
            </a:r>
            <a:endParaRPr lang="zh-CN" altLang="en-US" dirty="0"/>
          </a:p>
        </p:txBody>
      </p:sp>
    </p:spTree>
    <p:extLst>
      <p:ext uri="{BB962C8B-B14F-4D97-AF65-F5344CB8AC3E}">
        <p14:creationId xmlns:p14="http://schemas.microsoft.com/office/powerpoint/2010/main" val="299848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lnSpcReduction="10000"/>
          </a:bodyPr>
          <a:lstStyle/>
          <a:p>
            <a:r>
              <a:rPr lang="en-US" altLang="zh-CN" dirty="0"/>
              <a:t>Web Services</a:t>
            </a:r>
            <a:r>
              <a:rPr lang="zh-CN" altLang="zh-CN" dirty="0"/>
              <a:t>是自包含的、模块化的应用程序，它可以在网络</a:t>
            </a:r>
            <a:r>
              <a:rPr lang="en-US" altLang="zh-CN" dirty="0"/>
              <a:t>(</a:t>
            </a:r>
            <a:r>
              <a:rPr lang="zh-CN" altLang="zh-CN" dirty="0"/>
              <a:t>通常为</a:t>
            </a:r>
            <a:r>
              <a:rPr lang="en-US" altLang="zh-CN" dirty="0"/>
              <a:t>Web)</a:t>
            </a:r>
            <a:r>
              <a:rPr lang="zh-CN" altLang="zh-CN" dirty="0"/>
              <a:t>中被描述、发布、查找以及</a:t>
            </a:r>
            <a:r>
              <a:rPr lang="zh-CN" altLang="zh-CN" dirty="0" smtClean="0"/>
              <a:t>调用</a:t>
            </a:r>
            <a:r>
              <a:rPr lang="zh-CN" altLang="en-US" dirty="0" smtClean="0"/>
              <a:t>。（</a:t>
            </a:r>
            <a:r>
              <a:rPr lang="zh-CN" altLang="en-US" dirty="0" smtClean="0">
                <a:solidFill>
                  <a:srgbClr val="FF0000"/>
                </a:solidFill>
              </a:rPr>
              <a:t>自包含性</a:t>
            </a:r>
            <a:r>
              <a:rPr lang="zh-CN" altLang="en-US" dirty="0" smtClean="0"/>
              <a:t>）</a:t>
            </a:r>
            <a:endParaRPr lang="en-US" altLang="zh-CN" dirty="0" smtClean="0"/>
          </a:p>
          <a:p>
            <a:r>
              <a:rPr lang="en-US" altLang="zh-CN" dirty="0"/>
              <a:t>Web Services</a:t>
            </a:r>
            <a:r>
              <a:rPr lang="zh-CN" altLang="zh-CN" dirty="0"/>
              <a:t>是基于网络的、分布式的模块化组件，它执行特定的任务，遵守具体的技术规范，这些规范使得</a:t>
            </a:r>
            <a:r>
              <a:rPr lang="en-US" altLang="zh-CN" dirty="0"/>
              <a:t>Web Services</a:t>
            </a:r>
            <a:r>
              <a:rPr lang="zh-CN" altLang="zh-CN" dirty="0" smtClean="0"/>
              <a:t>能</a:t>
            </a:r>
            <a:r>
              <a:rPr lang="zh-CN" altLang="zh-CN" dirty="0"/>
              <a:t>与其他兼容的组件进行互</a:t>
            </a:r>
            <a:r>
              <a:rPr lang="zh-CN" altLang="zh-CN" dirty="0" smtClean="0"/>
              <a:t>操作</a:t>
            </a:r>
            <a:r>
              <a:rPr lang="zh-CN" altLang="en-US" dirty="0" smtClean="0"/>
              <a:t>。（</a:t>
            </a:r>
            <a:r>
              <a:rPr lang="zh-CN" altLang="en-US" dirty="0" smtClean="0">
                <a:solidFill>
                  <a:srgbClr val="FF0000"/>
                </a:solidFill>
              </a:rPr>
              <a:t>互操作性</a:t>
            </a:r>
            <a:r>
              <a:rPr lang="zh-CN" altLang="en-US" dirty="0" smtClean="0"/>
              <a:t>）</a:t>
            </a:r>
            <a:endParaRPr lang="en-US" altLang="zh-CN" dirty="0" smtClean="0"/>
          </a:p>
          <a:p>
            <a:r>
              <a:rPr lang="zh-CN" altLang="zh-CN" dirty="0" smtClean="0"/>
              <a:t>所谓</a:t>
            </a:r>
            <a:r>
              <a:rPr lang="en-US" altLang="zh-CN" dirty="0"/>
              <a:t>Web Services </a:t>
            </a:r>
            <a:r>
              <a:rPr lang="zh-CN" altLang="zh-CN" dirty="0" smtClean="0"/>
              <a:t>，</a:t>
            </a:r>
            <a:r>
              <a:rPr lang="zh-CN" altLang="zh-CN" dirty="0"/>
              <a:t>它是指由企业发布的完成其特别商务需求的在线应用服务，其他公司或应用软件能够通过</a:t>
            </a:r>
            <a:r>
              <a:rPr lang="en-US" altLang="zh-CN" dirty="0"/>
              <a:t>Internet</a:t>
            </a:r>
            <a:r>
              <a:rPr lang="zh-CN" altLang="zh-CN" dirty="0"/>
              <a:t>来访问并使用这项应用</a:t>
            </a:r>
            <a:r>
              <a:rPr lang="zh-CN" altLang="zh-CN" dirty="0" smtClean="0"/>
              <a:t>服务</a:t>
            </a:r>
            <a:r>
              <a:rPr lang="zh-CN" altLang="en-US" dirty="0" smtClean="0"/>
              <a:t>。（</a:t>
            </a:r>
            <a:r>
              <a:rPr lang="zh-CN" altLang="en-US" dirty="0" smtClean="0">
                <a:solidFill>
                  <a:srgbClr val="FF0000"/>
                </a:solidFill>
              </a:rPr>
              <a:t>在线应用</a:t>
            </a:r>
            <a:r>
              <a:rPr lang="zh-CN" altLang="en-US" dirty="0" smtClean="0"/>
              <a:t>）</a:t>
            </a:r>
            <a:endParaRPr lang="zh-CN" altLang="en-US" dirty="0"/>
          </a:p>
        </p:txBody>
      </p:sp>
      <p:sp>
        <p:nvSpPr>
          <p:cNvPr id="3" name="标题 2"/>
          <p:cNvSpPr>
            <a:spLocks noGrp="1"/>
          </p:cNvSpPr>
          <p:nvPr>
            <p:ph type="title"/>
          </p:nvPr>
        </p:nvSpPr>
        <p:spPr/>
        <p:txBody>
          <a:bodyPr/>
          <a:lstStyle/>
          <a:p>
            <a:r>
              <a:rPr lang="en-US" altLang="zh-CN" dirty="0"/>
              <a:t>Web </a:t>
            </a:r>
            <a:r>
              <a:rPr lang="en-US" altLang="zh-CN" dirty="0" smtClean="0"/>
              <a:t>Services</a:t>
            </a:r>
            <a:r>
              <a:rPr lang="zh-CN" altLang="en-US" dirty="0" smtClean="0"/>
              <a:t>的概念</a:t>
            </a:r>
            <a:endParaRPr lang="zh-CN" altLang="en-US" dirty="0"/>
          </a:p>
        </p:txBody>
      </p:sp>
    </p:spTree>
    <p:extLst>
      <p:ext uri="{BB962C8B-B14F-4D97-AF65-F5344CB8AC3E}">
        <p14:creationId xmlns:p14="http://schemas.microsoft.com/office/powerpoint/2010/main" val="67729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7544" y="1268760"/>
            <a:ext cx="8229600" cy="4525963"/>
          </a:xfrm>
        </p:spPr>
        <p:txBody>
          <a:bodyPr>
            <a:normAutofit fontScale="92500"/>
          </a:bodyPr>
          <a:lstStyle/>
          <a:p>
            <a:pPr>
              <a:lnSpc>
                <a:spcPct val="200000"/>
              </a:lnSpc>
            </a:pPr>
            <a:r>
              <a:rPr lang="en-US" altLang="zh-CN" sz="2400" dirty="0">
                <a:latin typeface="微软雅黑" pitchFamily="34" charset="-122"/>
                <a:ea typeface="微软雅黑" pitchFamily="34" charset="-122"/>
              </a:rPr>
              <a:t>SOA</a:t>
            </a:r>
            <a:r>
              <a:rPr lang="zh-CN" altLang="en-US" sz="2400" dirty="0">
                <a:latin typeface="微软雅黑" pitchFamily="34" charset="-122"/>
                <a:ea typeface="微软雅黑" pitchFamily="34" charset="-122"/>
              </a:rPr>
              <a:t>的出现</a:t>
            </a:r>
            <a:endParaRPr lang="en-US" altLang="zh-CN" sz="2400" dirty="0">
              <a:latin typeface="微软雅黑" pitchFamily="34" charset="-122"/>
              <a:ea typeface="微软雅黑" pitchFamily="34" charset="-122"/>
            </a:endParaRPr>
          </a:p>
          <a:p>
            <a:pPr>
              <a:lnSpc>
                <a:spcPct val="200000"/>
              </a:lnSpc>
            </a:pPr>
            <a:r>
              <a:rPr lang="en-US" altLang="zh-CN" sz="2400" dirty="0">
                <a:latin typeface="微软雅黑" pitchFamily="34" charset="-122"/>
                <a:ea typeface="微软雅黑" pitchFamily="34" charset="-122"/>
              </a:rPr>
              <a:t>SOA</a:t>
            </a:r>
            <a:r>
              <a:rPr lang="zh-CN" altLang="en-US" sz="2400" dirty="0">
                <a:latin typeface="微软雅黑" pitchFamily="34" charset="-122"/>
                <a:ea typeface="微软雅黑" pitchFamily="34" charset="-122"/>
              </a:rPr>
              <a:t>的参考模型和逻辑堆栈</a:t>
            </a:r>
            <a:endParaRPr lang="en-US" altLang="zh-CN" sz="2400" dirty="0">
              <a:latin typeface="微软雅黑" pitchFamily="34" charset="-122"/>
              <a:ea typeface="微软雅黑" pitchFamily="34" charset="-122"/>
            </a:endParaRPr>
          </a:p>
          <a:p>
            <a:pPr>
              <a:lnSpc>
                <a:spcPct val="200000"/>
              </a:lnSpc>
            </a:pPr>
            <a:r>
              <a:rPr lang="en-US" altLang="zh-CN" sz="2400" dirty="0">
                <a:latin typeface="微软雅黑" pitchFamily="34" charset="-122"/>
                <a:ea typeface="微软雅黑" pitchFamily="34" charset="-122"/>
              </a:rPr>
              <a:t>Web Services</a:t>
            </a:r>
            <a:r>
              <a:rPr lang="zh-CN" altLang="en-US" sz="2400" dirty="0">
                <a:latin typeface="微软雅黑" pitchFamily="34" charset="-122"/>
                <a:ea typeface="微软雅黑" pitchFamily="34" charset="-122"/>
              </a:rPr>
              <a:t>的概念简介</a:t>
            </a:r>
            <a:endParaRPr lang="en-US" altLang="zh-CN" sz="2400" dirty="0">
              <a:latin typeface="微软雅黑" pitchFamily="34" charset="-122"/>
              <a:ea typeface="微软雅黑" pitchFamily="34" charset="-122"/>
            </a:endParaRPr>
          </a:p>
          <a:p>
            <a:pPr>
              <a:lnSpc>
                <a:spcPct val="200000"/>
              </a:lnSpc>
            </a:pPr>
            <a:r>
              <a:rPr lang="en-US" altLang="zh-CN" sz="2400" dirty="0">
                <a:solidFill>
                  <a:srgbClr val="FF0000"/>
                </a:solidFill>
                <a:latin typeface="微软雅黑" pitchFamily="34" charset="-122"/>
                <a:ea typeface="微软雅黑" pitchFamily="34" charset="-122"/>
              </a:rPr>
              <a:t>Web Services</a:t>
            </a:r>
            <a:r>
              <a:rPr lang="zh-CN" altLang="en-US" sz="2400" dirty="0">
                <a:solidFill>
                  <a:srgbClr val="FF0000"/>
                </a:solidFill>
                <a:latin typeface="微软雅黑" pitchFamily="34" charset="-122"/>
                <a:ea typeface="微软雅黑" pitchFamily="34" charset="-122"/>
              </a:rPr>
              <a:t>的体系结构</a:t>
            </a:r>
            <a:endParaRPr lang="en-US" altLang="zh-CN" sz="2400" dirty="0">
              <a:solidFill>
                <a:srgbClr val="FF0000"/>
              </a:solidFill>
              <a:latin typeface="微软雅黑" pitchFamily="34" charset="-122"/>
              <a:ea typeface="微软雅黑" pitchFamily="34" charset="-122"/>
            </a:endParaRPr>
          </a:p>
          <a:p>
            <a:pPr>
              <a:lnSpc>
                <a:spcPct val="200000"/>
              </a:lnSpc>
            </a:pPr>
            <a:r>
              <a:rPr lang="en-US" altLang="zh-CN" sz="2400" dirty="0">
                <a:latin typeface="微软雅黑" pitchFamily="34" charset="-122"/>
                <a:ea typeface="微软雅黑" pitchFamily="34" charset="-122"/>
              </a:rPr>
              <a:t>Web Services</a:t>
            </a:r>
            <a:r>
              <a:rPr lang="zh-CN" altLang="en-US" sz="2400" dirty="0">
                <a:latin typeface="微软雅黑" pitchFamily="34" charset="-122"/>
                <a:ea typeface="微软雅黑" pitchFamily="34" charset="-122"/>
              </a:rPr>
              <a:t>的协议</a:t>
            </a:r>
            <a:endParaRPr lang="en-US" altLang="zh-CN" sz="2400" dirty="0">
              <a:latin typeface="微软雅黑" pitchFamily="34" charset="-122"/>
              <a:ea typeface="微软雅黑" pitchFamily="34" charset="-122"/>
            </a:endParaRPr>
          </a:p>
          <a:p>
            <a:pPr>
              <a:lnSpc>
                <a:spcPct val="200000"/>
              </a:lnSpc>
            </a:pPr>
            <a:r>
              <a:rPr lang="en-US" altLang="zh-CN" sz="2400" dirty="0">
                <a:latin typeface="微软雅黑" pitchFamily="34" charset="-122"/>
                <a:ea typeface="微软雅黑" pitchFamily="34" charset="-122"/>
              </a:rPr>
              <a:t>Web Services</a:t>
            </a:r>
            <a:r>
              <a:rPr lang="zh-CN" altLang="en-US" sz="2400" dirty="0">
                <a:latin typeface="微软雅黑" pitchFamily="34" charset="-122"/>
                <a:ea typeface="微软雅黑" pitchFamily="34" charset="-122"/>
              </a:rPr>
              <a:t>的开发及</a:t>
            </a:r>
            <a:r>
              <a:rPr lang="en-US" altLang="zh-CN" sz="2400" dirty="0">
                <a:latin typeface="微软雅黑" pitchFamily="34" charset="-122"/>
                <a:ea typeface="微软雅黑" pitchFamily="34" charset="-122"/>
              </a:rPr>
              <a:t>Demo</a:t>
            </a:r>
            <a:r>
              <a:rPr lang="zh-CN" altLang="en-US" sz="2400" dirty="0" smtClean="0">
                <a:latin typeface="微软雅黑" pitchFamily="34" charset="-122"/>
                <a:ea typeface="微软雅黑" pitchFamily="34" charset="-122"/>
              </a:rPr>
              <a:t>演示</a:t>
            </a:r>
            <a:endParaRPr lang="zh-CN" altLang="en-US" sz="2400" dirty="0">
              <a:latin typeface="微软雅黑" pitchFamily="34" charset="-122"/>
              <a:ea typeface="微软雅黑" pitchFamily="34" charset="-122"/>
            </a:endParaRPr>
          </a:p>
        </p:txBody>
      </p:sp>
      <p:sp>
        <p:nvSpPr>
          <p:cNvPr id="3" name="标题 2"/>
          <p:cNvSpPr>
            <a:spLocks noGrp="1"/>
          </p:cNvSpPr>
          <p:nvPr>
            <p:ph type="title"/>
          </p:nvPr>
        </p:nvSpPr>
        <p:spPr/>
        <p:txBody>
          <a:bodyPr/>
          <a:lstStyle/>
          <a:p>
            <a:r>
              <a:rPr lang="zh-CN" altLang="en-US" dirty="0" smtClean="0"/>
              <a:t>目录</a:t>
            </a:r>
            <a:endParaRPr lang="zh-CN" altLang="en-US" dirty="0"/>
          </a:p>
        </p:txBody>
      </p:sp>
    </p:spTree>
    <p:extLst>
      <p:ext uri="{BB962C8B-B14F-4D97-AF65-F5344CB8AC3E}">
        <p14:creationId xmlns:p14="http://schemas.microsoft.com/office/powerpoint/2010/main" val="1109500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Web Services</a:t>
            </a:r>
            <a:r>
              <a:rPr lang="zh-CN" altLang="en-US" dirty="0" smtClean="0"/>
              <a:t>的动态体系结构</a:t>
            </a:r>
            <a:endParaRPr lang="zh-CN" altLang="en-US" dirty="0"/>
          </a:p>
        </p:txBody>
      </p:sp>
      <p:sp>
        <p:nvSpPr>
          <p:cNvPr id="4" name="Oval 2"/>
          <p:cNvSpPr>
            <a:spLocks noChangeAspect="1" noChangeArrowheads="1"/>
          </p:cNvSpPr>
          <p:nvPr/>
        </p:nvSpPr>
        <p:spPr bwMode="auto">
          <a:xfrm>
            <a:off x="323850" y="1196975"/>
            <a:ext cx="8267700" cy="5072063"/>
          </a:xfrm>
          <a:prstGeom prst="ellipse">
            <a:avLst/>
          </a:prstGeom>
          <a:gradFill rotWithShape="0">
            <a:gsLst>
              <a:gs pos="0">
                <a:srgbClr val="FFFF00"/>
              </a:gs>
              <a:gs pos="100000">
                <a:srgbClr val="99CCFF"/>
              </a:gs>
            </a:gsLst>
            <a:path path="shape">
              <a:fillToRect l="50000" t="50000" r="50000" b="50000"/>
            </a:path>
          </a:gradFill>
          <a:ln>
            <a:noFill/>
          </a:ln>
          <a:effectLst>
            <a:prstShdw prst="shdw17" dist="17961" dir="2700000">
              <a:srgbClr val="99CCFF">
                <a:gamma/>
                <a:shade val="60000"/>
                <a:invGamma/>
              </a:srgbClr>
            </a:prstShdw>
          </a:effectLst>
          <a:extLst>
            <a:ext uri="{91240B29-F687-4F45-9708-019B960494DF}">
              <a14:hiddenLine xmlns:a14="http://schemas.microsoft.com/office/drawing/2010/main" w="38100">
                <a:solidFill>
                  <a:srgbClr val="00CC99"/>
                </a:solidFill>
                <a:round/>
                <a:headEnd/>
                <a:tailEnd/>
              </a14:hiddenLine>
            </a:ext>
          </a:extLst>
        </p:spPr>
        <p:txBody>
          <a:bodyPr wrap="none" anchorCtr="1"/>
          <a:lstStyle/>
          <a:p>
            <a:pPr>
              <a:lnSpc>
                <a:spcPct val="95000"/>
              </a:lnSpc>
            </a:pPr>
            <a:endParaRPr kumimoji="1" lang="ja-JP" altLang="en-US" sz="1800">
              <a:solidFill>
                <a:schemeClr val="tx2"/>
              </a:solidFill>
              <a:latin typeface="微软雅黑" pitchFamily="34" charset="-122"/>
              <a:ea typeface="微软雅黑" pitchFamily="34" charset="-122"/>
            </a:endParaRPr>
          </a:p>
        </p:txBody>
      </p:sp>
      <p:sp>
        <p:nvSpPr>
          <p:cNvPr id="5" name="Oval 3"/>
          <p:cNvSpPr>
            <a:spLocks noChangeArrowheads="1"/>
          </p:cNvSpPr>
          <p:nvPr/>
        </p:nvSpPr>
        <p:spPr bwMode="auto">
          <a:xfrm>
            <a:off x="1219200" y="2057400"/>
            <a:ext cx="7162800" cy="4572000"/>
          </a:xfrm>
          <a:prstGeom prst="ellipse">
            <a:avLst/>
          </a:prstGeom>
          <a:noFill/>
          <a:ln>
            <a:noFill/>
          </a:ln>
          <a:effectLst/>
          <a:extLst>
            <a:ext uri="{909E8E84-426E-40DD-AFC4-6F175D3DCCD1}">
              <a14:hiddenFill xmlns:a14="http://schemas.microsoft.com/office/drawing/2010/main">
                <a:solidFill>
                  <a:srgbClr val="99CCFF">
                    <a:alpha val="0"/>
                  </a:srgbClr>
                </a:solidFill>
              </a14:hiddenFill>
            </a:ext>
            <a:ext uri="{91240B29-F687-4F45-9708-019B960494DF}">
              <a14:hiddenLine xmlns:a14="http://schemas.microsoft.com/office/drawing/2010/main" w="9525" algn="ctr">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anchor="ctr"/>
          <a:lstStyle/>
          <a:p>
            <a:pPr>
              <a:spcBef>
                <a:spcPct val="50000"/>
              </a:spcBef>
            </a:pPr>
            <a:endParaRPr lang="zh-CN" altLang="en-US" sz="1600">
              <a:solidFill>
                <a:schemeClr val="bg1"/>
              </a:solidFill>
              <a:latin typeface="微软雅黑" pitchFamily="34" charset="-122"/>
              <a:ea typeface="微软雅黑" pitchFamily="34" charset="-122"/>
            </a:endParaRPr>
          </a:p>
        </p:txBody>
      </p:sp>
      <p:sp>
        <p:nvSpPr>
          <p:cNvPr id="7" name="Rectangle 5"/>
          <p:cNvSpPr>
            <a:spLocks noChangeArrowheads="1"/>
          </p:cNvSpPr>
          <p:nvPr/>
        </p:nvSpPr>
        <p:spPr bwMode="auto">
          <a:xfrm>
            <a:off x="7493000" y="3048000"/>
            <a:ext cx="1295400" cy="3048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5400000" scaled="1"/>
          </a:gra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rIns="54000" anchor="ctr"/>
          <a:lstStyle/>
          <a:p>
            <a:pPr>
              <a:spcBef>
                <a:spcPct val="50000"/>
              </a:spcBef>
            </a:pPr>
            <a:r>
              <a:rPr lang="zh-CN" altLang="en-US" sz="1200">
                <a:solidFill>
                  <a:srgbClr val="0033CC"/>
                </a:solidFill>
                <a:latin typeface="微软雅黑" pitchFamily="34" charset="-122"/>
                <a:ea typeface="微软雅黑" pitchFamily="34" charset="-122"/>
              </a:rPr>
              <a:t>监控管理工具</a:t>
            </a:r>
          </a:p>
        </p:txBody>
      </p:sp>
      <p:pic>
        <p:nvPicPr>
          <p:cNvPr id="8" name="Picture 6" descr="EndUser Female"/>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4724400"/>
            <a:ext cx="785813" cy="1727200"/>
          </a:xfrm>
          <a:prstGeom prst="rect">
            <a:avLst/>
          </a:prstGeom>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descr="c4-0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13" y="5257800"/>
            <a:ext cx="1041400" cy="7921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4795838"/>
            <a:ext cx="1600200" cy="12255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5013325"/>
            <a:ext cx="1524000" cy="11652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40613" y="1196975"/>
            <a:ext cx="1524000" cy="1100138"/>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1"/>
          <p:cNvSpPr>
            <a:spLocks noChangeArrowheads="1"/>
          </p:cNvSpPr>
          <p:nvPr/>
        </p:nvSpPr>
        <p:spPr bwMode="auto">
          <a:xfrm>
            <a:off x="1219200" y="5638800"/>
            <a:ext cx="1066800" cy="609600"/>
          </a:xfrm>
          <a:prstGeom prst="ellipse">
            <a:avLst/>
          </a:prstGeom>
          <a:gradFill rotWithShape="1">
            <a:gsLst>
              <a:gs pos="0">
                <a:srgbClr val="339966">
                  <a:alpha val="91000"/>
                </a:srgbClr>
              </a:gs>
              <a:gs pos="100000">
                <a:srgbClr val="339966">
                  <a:gamma/>
                  <a:shade val="46275"/>
                  <a:invGamma/>
                </a:srgbClr>
              </a:gs>
            </a:gsLst>
            <a:path path="shape">
              <a:fillToRect l="50000" t="50000" r="50000" b="50000"/>
            </a:path>
          </a:gradFill>
          <a:ln w="254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zh-CN" altLang="en-US" sz="1200">
                <a:solidFill>
                  <a:srgbClr val="FFCC00"/>
                </a:solidFill>
                <a:latin typeface="微软雅黑" pitchFamily="34" charset="-122"/>
                <a:ea typeface="微软雅黑" pitchFamily="34" charset="-122"/>
              </a:rPr>
              <a:t>服务请求者</a:t>
            </a:r>
          </a:p>
          <a:p>
            <a:pPr>
              <a:spcBef>
                <a:spcPct val="50000"/>
              </a:spcBef>
            </a:pPr>
            <a:r>
              <a:rPr lang="en-US" altLang="zh-CN" sz="1200">
                <a:solidFill>
                  <a:srgbClr val="FFCC00"/>
                </a:solidFill>
                <a:latin typeface="微软雅黑" pitchFamily="34" charset="-122"/>
                <a:ea typeface="微软雅黑" pitchFamily="34" charset="-122"/>
              </a:rPr>
              <a:t>WSClient</a:t>
            </a:r>
          </a:p>
        </p:txBody>
      </p:sp>
      <p:pic>
        <p:nvPicPr>
          <p:cNvPr id="14" name="Picture 12" descr="c4-0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13" y="5638800"/>
            <a:ext cx="1041400" cy="79216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3"/>
          <p:cNvSpPr>
            <a:spLocks noChangeArrowheads="1"/>
          </p:cNvSpPr>
          <p:nvPr/>
        </p:nvSpPr>
        <p:spPr bwMode="auto">
          <a:xfrm>
            <a:off x="787400" y="6553200"/>
            <a:ext cx="1219200" cy="3048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5400000" scaled="1"/>
          </a:gra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rIns="54000" anchor="ctr"/>
          <a:lstStyle/>
          <a:p>
            <a:pPr>
              <a:spcBef>
                <a:spcPct val="50000"/>
              </a:spcBef>
            </a:pPr>
            <a:r>
              <a:rPr lang="zh-CN" altLang="en-US" sz="1200">
                <a:solidFill>
                  <a:srgbClr val="0033CC"/>
                </a:solidFill>
                <a:latin typeface="微软雅黑" pitchFamily="34" charset="-122"/>
                <a:ea typeface="微软雅黑" pitchFamily="34" charset="-122"/>
              </a:rPr>
              <a:t>客户端开发工具</a:t>
            </a:r>
          </a:p>
        </p:txBody>
      </p:sp>
      <p:pic>
        <p:nvPicPr>
          <p:cNvPr id="16" name="Picture 14" descr="EndUser Fem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1188" y="4419600"/>
            <a:ext cx="785812" cy="17272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5"/>
          <p:cNvSpPr>
            <a:spLocks noChangeArrowheads="1"/>
          </p:cNvSpPr>
          <p:nvPr/>
        </p:nvSpPr>
        <p:spPr bwMode="auto">
          <a:xfrm>
            <a:off x="7543800" y="6553200"/>
            <a:ext cx="1295400" cy="3048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5400000" scaled="1"/>
          </a:gra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rIns="54000" anchor="ctr"/>
          <a:lstStyle/>
          <a:p>
            <a:pPr>
              <a:spcBef>
                <a:spcPct val="50000"/>
              </a:spcBef>
            </a:pPr>
            <a:r>
              <a:rPr lang="zh-CN" altLang="en-US" sz="1200">
                <a:solidFill>
                  <a:srgbClr val="0033CC"/>
                </a:solidFill>
                <a:latin typeface="微软雅黑" pitchFamily="34" charset="-122"/>
                <a:ea typeface="微软雅黑" pitchFamily="34" charset="-122"/>
              </a:rPr>
              <a:t>服务开发工具</a:t>
            </a:r>
          </a:p>
        </p:txBody>
      </p:sp>
      <p:grpSp>
        <p:nvGrpSpPr>
          <p:cNvPr id="18" name="Group 16"/>
          <p:cNvGrpSpPr>
            <a:grpSpLocks/>
          </p:cNvGrpSpPr>
          <p:nvPr/>
        </p:nvGrpSpPr>
        <p:grpSpPr bwMode="auto">
          <a:xfrm>
            <a:off x="4191000" y="3124200"/>
            <a:ext cx="990600" cy="914400"/>
            <a:chOff x="2160" y="768"/>
            <a:chExt cx="1005" cy="816"/>
          </a:xfrm>
        </p:grpSpPr>
        <p:grpSp>
          <p:nvGrpSpPr>
            <p:cNvPr id="19" name="Group 17"/>
            <p:cNvGrpSpPr>
              <a:grpSpLocks/>
            </p:cNvGrpSpPr>
            <p:nvPr/>
          </p:nvGrpSpPr>
          <p:grpSpPr bwMode="auto">
            <a:xfrm>
              <a:off x="2256" y="768"/>
              <a:ext cx="909" cy="669"/>
              <a:chOff x="2928" y="2928"/>
              <a:chExt cx="909" cy="669"/>
            </a:xfrm>
          </p:grpSpPr>
          <p:sp>
            <p:nvSpPr>
              <p:cNvPr id="21" name="AutoShape 18"/>
              <p:cNvSpPr>
                <a:spLocks noChangeArrowheads="1"/>
              </p:cNvSpPr>
              <p:nvPr/>
            </p:nvSpPr>
            <p:spPr bwMode="auto">
              <a:xfrm rot="10800000">
                <a:off x="2928" y="2928"/>
                <a:ext cx="669" cy="477"/>
              </a:xfrm>
              <a:prstGeom prst="flowChartMultidocument">
                <a:avLst/>
              </a:prstGeom>
              <a:gradFill rotWithShape="1">
                <a:gsLst>
                  <a:gs pos="0">
                    <a:srgbClr val="0000FF">
                      <a:gamma/>
                      <a:shade val="46275"/>
                      <a:invGamma/>
                    </a:srgbClr>
                  </a:gs>
                  <a:gs pos="50000">
                    <a:srgbClr val="0000FF"/>
                  </a:gs>
                  <a:gs pos="100000">
                    <a:srgbClr val="0000FF">
                      <a:gamma/>
                      <a:shade val="46275"/>
                      <a:invGamma/>
                    </a:srgbClr>
                  </a:gs>
                </a:gsLst>
                <a:lin ang="5400000" scaled="1"/>
              </a:gra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itchFamily="34" charset="-122"/>
                  <a:ea typeface="微软雅黑" pitchFamily="34" charset="-122"/>
                </a:endParaRPr>
              </a:p>
            </p:txBody>
          </p:sp>
          <p:sp>
            <p:nvSpPr>
              <p:cNvPr id="22" name="AutoShape 19"/>
              <p:cNvSpPr>
                <a:spLocks noChangeArrowheads="1"/>
              </p:cNvSpPr>
              <p:nvPr/>
            </p:nvSpPr>
            <p:spPr bwMode="auto">
              <a:xfrm rot="10800000">
                <a:off x="3024" y="3024"/>
                <a:ext cx="669" cy="477"/>
              </a:xfrm>
              <a:prstGeom prst="flowChartMultidocument">
                <a:avLst/>
              </a:prstGeom>
              <a:gradFill rotWithShape="1">
                <a:gsLst>
                  <a:gs pos="0">
                    <a:srgbClr val="0000FF">
                      <a:gamma/>
                      <a:shade val="46275"/>
                      <a:invGamma/>
                    </a:srgbClr>
                  </a:gs>
                  <a:gs pos="50000">
                    <a:srgbClr val="0000FF"/>
                  </a:gs>
                  <a:gs pos="100000">
                    <a:srgbClr val="0000FF">
                      <a:gamma/>
                      <a:shade val="46275"/>
                      <a:invGamma/>
                    </a:srgbClr>
                  </a:gs>
                </a:gsLst>
                <a:lin ang="5400000" scaled="1"/>
              </a:gra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itchFamily="34" charset="-122"/>
                  <a:ea typeface="微软雅黑" pitchFamily="34" charset="-122"/>
                </a:endParaRPr>
              </a:p>
            </p:txBody>
          </p:sp>
          <p:sp>
            <p:nvSpPr>
              <p:cNvPr id="23" name="AutoShape 20"/>
              <p:cNvSpPr>
                <a:spLocks noChangeArrowheads="1"/>
              </p:cNvSpPr>
              <p:nvPr/>
            </p:nvSpPr>
            <p:spPr bwMode="auto">
              <a:xfrm rot="10800000">
                <a:off x="3168" y="3120"/>
                <a:ext cx="669" cy="477"/>
              </a:xfrm>
              <a:prstGeom prst="flowChartMultidocument">
                <a:avLst/>
              </a:prstGeom>
              <a:gradFill rotWithShape="1">
                <a:gsLst>
                  <a:gs pos="0">
                    <a:srgbClr val="0000FF">
                      <a:gamma/>
                      <a:shade val="46275"/>
                      <a:invGamma/>
                    </a:srgbClr>
                  </a:gs>
                  <a:gs pos="50000">
                    <a:srgbClr val="0000FF"/>
                  </a:gs>
                  <a:gs pos="100000">
                    <a:srgbClr val="0000FF">
                      <a:gamma/>
                      <a:shade val="46275"/>
                      <a:invGamma/>
                    </a:srgbClr>
                  </a:gs>
                </a:gsLst>
                <a:lin ang="5400000" scaled="1"/>
              </a:gra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itchFamily="34" charset="-122"/>
                  <a:ea typeface="微软雅黑" pitchFamily="34" charset="-122"/>
                </a:endParaRPr>
              </a:p>
            </p:txBody>
          </p:sp>
        </p:grpSp>
        <p:sp>
          <p:nvSpPr>
            <p:cNvPr id="20" name="Oval 21"/>
            <p:cNvSpPr>
              <a:spLocks noChangeArrowheads="1"/>
            </p:cNvSpPr>
            <p:nvPr/>
          </p:nvSpPr>
          <p:spPr bwMode="auto">
            <a:xfrm>
              <a:off x="2160" y="1152"/>
              <a:ext cx="912" cy="432"/>
            </a:xfrm>
            <a:prstGeom prst="ellipse">
              <a:avLst/>
            </a:prstGeom>
            <a:gradFill rotWithShape="1">
              <a:gsLst>
                <a:gs pos="0">
                  <a:srgbClr val="FF0000">
                    <a:gamma/>
                    <a:shade val="46275"/>
                    <a:invGamma/>
                  </a:srgbClr>
                </a:gs>
                <a:gs pos="50000">
                  <a:srgbClr val="FF0000">
                    <a:alpha val="92000"/>
                  </a:srgbClr>
                </a:gs>
                <a:gs pos="100000">
                  <a:srgbClr val="FF0000">
                    <a:gamma/>
                    <a:shade val="46275"/>
                    <a:invGamma/>
                  </a:srgbClr>
                </a:gs>
              </a:gsLst>
              <a:lin ang="5400000" scaled="1"/>
            </a:gradFill>
            <a:ln w="254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anchor="ctr"/>
            <a:lstStyle/>
            <a:p>
              <a:pPr>
                <a:spcBef>
                  <a:spcPct val="50000"/>
                </a:spcBef>
              </a:pPr>
              <a:r>
                <a:rPr lang="zh-CN" altLang="en-US" sz="1000" dirty="0">
                  <a:solidFill>
                    <a:srgbClr val="FFCC00"/>
                  </a:solidFill>
                  <a:latin typeface="微软雅黑" pitchFamily="34" charset="-122"/>
                  <a:ea typeface="微软雅黑" pitchFamily="34" charset="-122"/>
                </a:rPr>
                <a:t>工作流引擎</a:t>
              </a:r>
            </a:p>
            <a:p>
              <a:pPr>
                <a:spcBef>
                  <a:spcPct val="50000"/>
                </a:spcBef>
              </a:pPr>
              <a:r>
                <a:rPr lang="en-US" altLang="zh-CN" sz="1000" dirty="0">
                  <a:solidFill>
                    <a:srgbClr val="FFCC00"/>
                  </a:solidFill>
                  <a:latin typeface="微软雅黑" pitchFamily="34" charset="-122"/>
                  <a:ea typeface="微软雅黑" pitchFamily="34" charset="-122"/>
                </a:rPr>
                <a:t>WSWF</a:t>
              </a:r>
            </a:p>
          </p:txBody>
        </p:sp>
      </p:grpSp>
      <p:grpSp>
        <p:nvGrpSpPr>
          <p:cNvPr id="24" name="Group 22"/>
          <p:cNvGrpSpPr>
            <a:grpSpLocks/>
          </p:cNvGrpSpPr>
          <p:nvPr/>
        </p:nvGrpSpPr>
        <p:grpSpPr bwMode="auto">
          <a:xfrm>
            <a:off x="8102600" y="4495800"/>
            <a:ext cx="1041400" cy="1727200"/>
            <a:chOff x="5136" y="2400"/>
            <a:chExt cx="656" cy="1088"/>
          </a:xfrm>
        </p:grpSpPr>
        <p:pic>
          <p:nvPicPr>
            <p:cNvPr id="25" name="Picture 23" descr="EndUser Fem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0" y="2400"/>
              <a:ext cx="495" cy="1088"/>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4" descr="c4-0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6" y="2784"/>
              <a:ext cx="656" cy="4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5"/>
          <p:cNvGrpSpPr>
            <a:grpSpLocks/>
          </p:cNvGrpSpPr>
          <p:nvPr/>
        </p:nvGrpSpPr>
        <p:grpSpPr bwMode="auto">
          <a:xfrm>
            <a:off x="7885113" y="1557338"/>
            <a:ext cx="1041400" cy="1727200"/>
            <a:chOff x="5136" y="2400"/>
            <a:chExt cx="656" cy="1088"/>
          </a:xfrm>
        </p:grpSpPr>
        <p:pic>
          <p:nvPicPr>
            <p:cNvPr id="28" name="Picture 26" descr="EndUser Fem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0" y="2400"/>
              <a:ext cx="495" cy="1088"/>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7" descr="c4-0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6" y="2784"/>
              <a:ext cx="656" cy="4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8"/>
          <p:cNvGrpSpPr>
            <a:grpSpLocks/>
          </p:cNvGrpSpPr>
          <p:nvPr/>
        </p:nvGrpSpPr>
        <p:grpSpPr bwMode="auto">
          <a:xfrm>
            <a:off x="4067175" y="5373688"/>
            <a:ext cx="1066800" cy="1219200"/>
            <a:chOff x="2640" y="3552"/>
            <a:chExt cx="672" cy="768"/>
          </a:xfrm>
        </p:grpSpPr>
        <p:grpSp>
          <p:nvGrpSpPr>
            <p:cNvPr id="31" name="Group 29"/>
            <p:cNvGrpSpPr>
              <a:grpSpLocks/>
            </p:cNvGrpSpPr>
            <p:nvPr/>
          </p:nvGrpSpPr>
          <p:grpSpPr bwMode="auto">
            <a:xfrm>
              <a:off x="3035" y="3592"/>
              <a:ext cx="277" cy="485"/>
              <a:chOff x="3360" y="2832"/>
              <a:chExt cx="336" cy="576"/>
            </a:xfrm>
          </p:grpSpPr>
          <p:sp>
            <p:nvSpPr>
              <p:cNvPr id="39" name="Rectangle 30"/>
              <p:cNvSpPr>
                <a:spLocks noChangeArrowheads="1"/>
              </p:cNvSpPr>
              <p:nvPr/>
            </p:nvSpPr>
            <p:spPr bwMode="auto">
              <a:xfrm>
                <a:off x="3360" y="2976"/>
                <a:ext cx="336" cy="144"/>
              </a:xfrm>
              <a:prstGeom prst="rect">
                <a:avLst/>
              </a:prstGeom>
              <a:gradFill rotWithShape="1">
                <a:gsLst>
                  <a:gs pos="0">
                    <a:srgbClr val="FF9900">
                      <a:gamma/>
                      <a:shade val="46275"/>
                      <a:invGamma/>
                    </a:srgbClr>
                  </a:gs>
                  <a:gs pos="50000">
                    <a:srgbClr val="FF9900">
                      <a:alpha val="92000"/>
                    </a:srgbClr>
                  </a:gs>
                  <a:gs pos="100000">
                    <a:srgbClr val="FF9900">
                      <a:gamma/>
                      <a:shade val="46275"/>
                      <a:invGamma/>
                    </a:srgbClr>
                  </a:gs>
                </a:gsLst>
                <a:lin ang="5400000" scaled="1"/>
              </a:gra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anchor="ctr"/>
              <a:lstStyle/>
              <a:p>
                <a:pPr>
                  <a:spcBef>
                    <a:spcPct val="50000"/>
                  </a:spcBef>
                </a:pPr>
                <a:endParaRPr lang="zh-CN" altLang="en-US" sz="600">
                  <a:solidFill>
                    <a:schemeClr val="bg1"/>
                  </a:solidFill>
                  <a:latin typeface="微软雅黑" pitchFamily="34" charset="-122"/>
                  <a:ea typeface="微软雅黑" pitchFamily="34" charset="-122"/>
                </a:endParaRPr>
              </a:p>
            </p:txBody>
          </p:sp>
          <p:sp>
            <p:nvSpPr>
              <p:cNvPr id="40" name="Rectangle 31"/>
              <p:cNvSpPr>
                <a:spLocks noChangeArrowheads="1"/>
              </p:cNvSpPr>
              <p:nvPr/>
            </p:nvSpPr>
            <p:spPr bwMode="auto">
              <a:xfrm>
                <a:off x="3360" y="3120"/>
                <a:ext cx="336" cy="96"/>
              </a:xfrm>
              <a:prstGeom prst="rect">
                <a:avLst/>
              </a:prstGeom>
              <a:gradFill rotWithShape="1">
                <a:gsLst>
                  <a:gs pos="0">
                    <a:srgbClr val="FF9900">
                      <a:gamma/>
                      <a:shade val="46275"/>
                      <a:invGamma/>
                    </a:srgbClr>
                  </a:gs>
                  <a:gs pos="50000">
                    <a:srgbClr val="FF9900">
                      <a:alpha val="92000"/>
                    </a:srgbClr>
                  </a:gs>
                  <a:gs pos="100000">
                    <a:srgbClr val="FF9900">
                      <a:gamma/>
                      <a:shade val="46275"/>
                      <a:invGamma/>
                    </a:srgbClr>
                  </a:gs>
                </a:gsLst>
                <a:lin ang="5400000" scaled="1"/>
              </a:gra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anchor="ctr"/>
              <a:lstStyle/>
              <a:p>
                <a:pPr>
                  <a:spcBef>
                    <a:spcPct val="50000"/>
                  </a:spcBef>
                </a:pPr>
                <a:r>
                  <a:rPr lang="en-US" altLang="zh-CN" sz="600">
                    <a:solidFill>
                      <a:schemeClr val="bg1"/>
                    </a:solidFill>
                    <a:latin typeface="微软雅黑" pitchFamily="34" charset="-122"/>
                    <a:ea typeface="微软雅黑" pitchFamily="34" charset="-122"/>
                  </a:rPr>
                  <a:t>Transa ,WSRF</a:t>
                </a:r>
              </a:p>
            </p:txBody>
          </p:sp>
          <p:sp>
            <p:nvSpPr>
              <p:cNvPr id="41" name="Rectangle 32"/>
              <p:cNvSpPr>
                <a:spLocks noChangeArrowheads="1"/>
              </p:cNvSpPr>
              <p:nvPr/>
            </p:nvSpPr>
            <p:spPr bwMode="auto">
              <a:xfrm>
                <a:off x="3360" y="3216"/>
                <a:ext cx="336" cy="96"/>
              </a:xfrm>
              <a:prstGeom prst="rect">
                <a:avLst/>
              </a:prstGeom>
              <a:gradFill rotWithShape="1">
                <a:gsLst>
                  <a:gs pos="0">
                    <a:srgbClr val="FF9900">
                      <a:gamma/>
                      <a:shade val="46275"/>
                      <a:invGamma/>
                    </a:srgbClr>
                  </a:gs>
                  <a:gs pos="50000">
                    <a:srgbClr val="FF9900">
                      <a:alpha val="92000"/>
                    </a:srgbClr>
                  </a:gs>
                  <a:gs pos="100000">
                    <a:srgbClr val="FF9900">
                      <a:gamma/>
                      <a:shade val="46275"/>
                      <a:invGamma/>
                    </a:srgbClr>
                  </a:gs>
                </a:gsLst>
                <a:lin ang="5400000" scaled="1"/>
              </a:gra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anchor="ctr"/>
              <a:lstStyle/>
              <a:p>
                <a:pPr>
                  <a:spcBef>
                    <a:spcPct val="50000"/>
                  </a:spcBef>
                </a:pPr>
                <a:r>
                  <a:rPr lang="en-US" altLang="zh-CN" sz="600">
                    <a:solidFill>
                      <a:schemeClr val="bg1"/>
                    </a:solidFill>
                    <a:latin typeface="微软雅黑" pitchFamily="34" charset="-122"/>
                    <a:ea typeface="微软雅黑" pitchFamily="34" charset="-122"/>
                  </a:rPr>
                  <a:t>Rliable</a:t>
                </a:r>
              </a:p>
            </p:txBody>
          </p:sp>
          <p:sp>
            <p:nvSpPr>
              <p:cNvPr id="42" name="Rectangle 33"/>
              <p:cNvSpPr>
                <a:spLocks noChangeArrowheads="1"/>
              </p:cNvSpPr>
              <p:nvPr/>
            </p:nvSpPr>
            <p:spPr bwMode="auto">
              <a:xfrm>
                <a:off x="3360" y="3312"/>
                <a:ext cx="336" cy="96"/>
              </a:xfrm>
              <a:prstGeom prst="rect">
                <a:avLst/>
              </a:prstGeom>
              <a:gradFill rotWithShape="1">
                <a:gsLst>
                  <a:gs pos="0">
                    <a:srgbClr val="FF9900">
                      <a:gamma/>
                      <a:shade val="46275"/>
                      <a:invGamma/>
                    </a:srgbClr>
                  </a:gs>
                  <a:gs pos="50000">
                    <a:srgbClr val="FF9900">
                      <a:alpha val="92000"/>
                    </a:srgbClr>
                  </a:gs>
                  <a:gs pos="100000">
                    <a:srgbClr val="FF9900">
                      <a:gamma/>
                      <a:shade val="46275"/>
                      <a:invGamma/>
                    </a:srgbClr>
                  </a:gs>
                </a:gsLst>
                <a:lin ang="5400000" scaled="1"/>
              </a:gra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anchor="ctr"/>
              <a:lstStyle/>
              <a:p>
                <a:pPr>
                  <a:spcBef>
                    <a:spcPct val="50000"/>
                  </a:spcBef>
                </a:pPr>
                <a:r>
                  <a:rPr lang="en-US" altLang="zh-CN" sz="600">
                    <a:solidFill>
                      <a:schemeClr val="bg1"/>
                    </a:solidFill>
                    <a:latin typeface="微软雅黑" pitchFamily="34" charset="-122"/>
                    <a:ea typeface="微软雅黑" pitchFamily="34" charset="-122"/>
                  </a:rPr>
                  <a:t>HTTP 1.1</a:t>
                </a:r>
              </a:p>
            </p:txBody>
          </p:sp>
          <p:sp>
            <p:nvSpPr>
              <p:cNvPr id="43" name="Rectangle 34"/>
              <p:cNvSpPr>
                <a:spLocks noChangeArrowheads="1"/>
              </p:cNvSpPr>
              <p:nvPr/>
            </p:nvSpPr>
            <p:spPr bwMode="auto">
              <a:xfrm>
                <a:off x="3360" y="2832"/>
                <a:ext cx="336" cy="144"/>
              </a:xfrm>
              <a:prstGeom prst="rect">
                <a:avLst/>
              </a:prstGeom>
              <a:gradFill rotWithShape="1">
                <a:gsLst>
                  <a:gs pos="0">
                    <a:srgbClr val="FFCC00">
                      <a:gamma/>
                      <a:shade val="46275"/>
                      <a:invGamma/>
                    </a:srgbClr>
                  </a:gs>
                  <a:gs pos="50000">
                    <a:srgbClr val="FFCC00">
                      <a:alpha val="98000"/>
                    </a:srgbClr>
                  </a:gs>
                  <a:gs pos="100000">
                    <a:srgbClr val="FFCC00">
                      <a:gamma/>
                      <a:shade val="46275"/>
                      <a:invGamma/>
                    </a:srgbClr>
                  </a:gs>
                </a:gsLst>
                <a:lin ang="5400000" scaled="1"/>
              </a:gra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0" bIns="36000"/>
              <a:lstStyle/>
              <a:p>
                <a:pPr>
                  <a:spcBef>
                    <a:spcPct val="50000"/>
                  </a:spcBef>
                </a:pPr>
                <a:r>
                  <a:rPr lang="en-US" altLang="zh-CN" sz="600">
                    <a:solidFill>
                      <a:schemeClr val="bg1"/>
                    </a:solidFill>
                    <a:latin typeface="微软雅黑" pitchFamily="34" charset="-122"/>
                    <a:ea typeface="微软雅黑" pitchFamily="34" charset="-122"/>
                  </a:rPr>
                  <a:t>XService</a:t>
                </a:r>
              </a:p>
              <a:p>
                <a:pPr>
                  <a:spcBef>
                    <a:spcPct val="50000"/>
                  </a:spcBef>
                </a:pPr>
                <a:r>
                  <a:rPr lang="en-US" altLang="zh-CN" sz="600">
                    <a:solidFill>
                      <a:schemeClr val="bg1"/>
                    </a:solidFill>
                    <a:latin typeface="微软雅黑" pitchFamily="34" charset="-122"/>
                    <a:ea typeface="微软雅黑" pitchFamily="34" charset="-122"/>
                  </a:rPr>
                  <a:t> XLinker</a:t>
                </a:r>
              </a:p>
            </p:txBody>
          </p:sp>
          <p:sp>
            <p:nvSpPr>
              <p:cNvPr id="44" name="AutoShape 35"/>
              <p:cNvSpPr>
                <a:spLocks noChangeArrowheads="1"/>
              </p:cNvSpPr>
              <p:nvPr/>
            </p:nvSpPr>
            <p:spPr bwMode="auto">
              <a:xfrm>
                <a:off x="3360" y="2976"/>
                <a:ext cx="96" cy="96"/>
              </a:xfrm>
              <a:prstGeom prst="star16">
                <a:avLst>
                  <a:gd name="adj" fmla="val 37500"/>
                </a:avLst>
              </a:prstGeom>
              <a:solidFill>
                <a:srgbClr val="FF6699">
                  <a:alpha val="92000"/>
                </a:srgbClr>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anchor="ctr"/>
              <a:lstStyle/>
              <a:p>
                <a:pPr>
                  <a:spcBef>
                    <a:spcPct val="50000"/>
                  </a:spcBef>
                </a:pPr>
                <a:r>
                  <a:rPr lang="en-US" altLang="zh-CN" sz="400">
                    <a:solidFill>
                      <a:schemeClr val="bg1"/>
                    </a:solidFill>
                    <a:latin typeface="微软雅黑" pitchFamily="34" charset="-122"/>
                    <a:ea typeface="微软雅黑" pitchFamily="34" charset="-122"/>
                  </a:rPr>
                  <a:t>WS</a:t>
                </a:r>
              </a:p>
            </p:txBody>
          </p:sp>
          <p:sp>
            <p:nvSpPr>
              <p:cNvPr id="45" name="AutoShape 36"/>
              <p:cNvSpPr>
                <a:spLocks noChangeArrowheads="1"/>
              </p:cNvSpPr>
              <p:nvPr/>
            </p:nvSpPr>
            <p:spPr bwMode="auto">
              <a:xfrm>
                <a:off x="3456" y="2976"/>
                <a:ext cx="96" cy="96"/>
              </a:xfrm>
              <a:prstGeom prst="star16">
                <a:avLst>
                  <a:gd name="adj" fmla="val 37500"/>
                </a:avLst>
              </a:prstGeom>
              <a:solidFill>
                <a:srgbClr val="FF6699">
                  <a:alpha val="92000"/>
                </a:srgbClr>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anchor="ctr"/>
              <a:lstStyle/>
              <a:p>
                <a:pPr>
                  <a:spcBef>
                    <a:spcPct val="50000"/>
                  </a:spcBef>
                </a:pPr>
                <a:r>
                  <a:rPr lang="en-US" altLang="zh-CN" sz="400">
                    <a:solidFill>
                      <a:schemeClr val="bg1"/>
                    </a:solidFill>
                    <a:latin typeface="微软雅黑" pitchFamily="34" charset="-122"/>
                    <a:ea typeface="微软雅黑" pitchFamily="34" charset="-122"/>
                  </a:rPr>
                  <a:t>WS</a:t>
                </a:r>
              </a:p>
            </p:txBody>
          </p:sp>
          <p:sp>
            <p:nvSpPr>
              <p:cNvPr id="46" name="AutoShape 37"/>
              <p:cNvSpPr>
                <a:spLocks noChangeArrowheads="1"/>
              </p:cNvSpPr>
              <p:nvPr/>
            </p:nvSpPr>
            <p:spPr bwMode="auto">
              <a:xfrm>
                <a:off x="3600" y="2976"/>
                <a:ext cx="96" cy="96"/>
              </a:xfrm>
              <a:prstGeom prst="star16">
                <a:avLst>
                  <a:gd name="adj" fmla="val 37500"/>
                </a:avLst>
              </a:prstGeom>
              <a:solidFill>
                <a:srgbClr val="FF6699">
                  <a:alpha val="92000"/>
                </a:srgbClr>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anchor="ctr"/>
              <a:lstStyle/>
              <a:p>
                <a:pPr>
                  <a:spcBef>
                    <a:spcPct val="50000"/>
                  </a:spcBef>
                </a:pPr>
                <a:r>
                  <a:rPr lang="en-US" altLang="zh-CN" sz="400">
                    <a:solidFill>
                      <a:schemeClr val="bg1"/>
                    </a:solidFill>
                    <a:latin typeface="微软雅黑" pitchFamily="34" charset="-122"/>
                    <a:ea typeface="微软雅黑" pitchFamily="34" charset="-122"/>
                  </a:rPr>
                  <a:t>WS</a:t>
                </a:r>
              </a:p>
            </p:txBody>
          </p:sp>
          <p:sp>
            <p:nvSpPr>
              <p:cNvPr id="47" name="AutoShape 38"/>
              <p:cNvSpPr>
                <a:spLocks noChangeArrowheads="1"/>
              </p:cNvSpPr>
              <p:nvPr/>
            </p:nvSpPr>
            <p:spPr bwMode="auto">
              <a:xfrm>
                <a:off x="3504" y="2976"/>
                <a:ext cx="96" cy="96"/>
              </a:xfrm>
              <a:prstGeom prst="star16">
                <a:avLst>
                  <a:gd name="adj" fmla="val 37500"/>
                </a:avLst>
              </a:prstGeom>
              <a:solidFill>
                <a:srgbClr val="FF6699">
                  <a:alpha val="92000"/>
                </a:srgbClr>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anchor="ctr"/>
              <a:lstStyle/>
              <a:p>
                <a:pPr>
                  <a:spcBef>
                    <a:spcPct val="50000"/>
                  </a:spcBef>
                </a:pPr>
                <a:r>
                  <a:rPr lang="en-US" altLang="zh-CN" sz="400">
                    <a:solidFill>
                      <a:schemeClr val="bg1"/>
                    </a:solidFill>
                    <a:latin typeface="微软雅黑" pitchFamily="34" charset="-122"/>
                    <a:ea typeface="微软雅黑" pitchFamily="34" charset="-122"/>
                  </a:rPr>
                  <a:t>WS</a:t>
                </a:r>
              </a:p>
            </p:txBody>
          </p:sp>
        </p:grpSp>
        <p:grpSp>
          <p:nvGrpSpPr>
            <p:cNvPr id="32" name="Group 39"/>
            <p:cNvGrpSpPr>
              <a:grpSpLocks/>
            </p:cNvGrpSpPr>
            <p:nvPr/>
          </p:nvGrpSpPr>
          <p:grpSpPr bwMode="auto">
            <a:xfrm>
              <a:off x="2680" y="3552"/>
              <a:ext cx="474" cy="751"/>
              <a:chOff x="2308" y="1851"/>
              <a:chExt cx="1352" cy="1055"/>
            </a:xfrm>
          </p:grpSpPr>
          <p:pic>
            <p:nvPicPr>
              <p:cNvPr id="34" name="Picture 40"/>
              <p:cNvPicPr>
                <a:picLocks noChangeAspect="1" noChangeArrowheads="1"/>
              </p:cNvPicPr>
              <p:nvPr/>
            </p:nvPicPr>
            <p:blipFill>
              <a:blip r:embed="rId8">
                <a:lum bright="-18000"/>
                <a:extLst>
                  <a:ext uri="{28A0092B-C50C-407E-A947-70E740481C1C}">
                    <a14:useLocalDpi xmlns:a14="http://schemas.microsoft.com/office/drawing/2010/main" val="0"/>
                  </a:ext>
                </a:extLst>
              </a:blip>
              <a:srcRect/>
              <a:stretch>
                <a:fillRect/>
              </a:stretch>
            </p:blipFill>
            <p:spPr bwMode="auto">
              <a:xfrm>
                <a:off x="2308" y="2352"/>
                <a:ext cx="1352" cy="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41" descr="dell poweredge 63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2" y="1851"/>
                <a:ext cx="806" cy="864"/>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42"/>
              <p:cNvGrpSpPr>
                <a:grpSpLocks/>
              </p:cNvGrpSpPr>
              <p:nvPr/>
            </p:nvGrpSpPr>
            <p:grpSpPr bwMode="auto">
              <a:xfrm>
                <a:off x="3136" y="2074"/>
                <a:ext cx="446" cy="689"/>
                <a:chOff x="3436" y="811"/>
                <a:chExt cx="446" cy="689"/>
              </a:xfrm>
            </p:grpSpPr>
            <p:sp>
              <p:nvSpPr>
                <p:cNvPr id="37" name="AutoShape 43"/>
                <p:cNvSpPr>
                  <a:spLocks noChangeArrowheads="1"/>
                </p:cNvSpPr>
                <p:nvPr/>
              </p:nvSpPr>
              <p:spPr bwMode="auto">
                <a:xfrm>
                  <a:off x="3436" y="811"/>
                  <a:ext cx="330" cy="488"/>
                </a:xfrm>
                <a:prstGeom prst="can">
                  <a:avLst>
                    <a:gd name="adj" fmla="val 33168"/>
                  </a:avLst>
                </a:prstGeom>
                <a:gradFill rotWithShape="0">
                  <a:gsLst>
                    <a:gs pos="0">
                      <a:srgbClr val="333333">
                        <a:gamma/>
                        <a:shade val="0"/>
                        <a:invGamma/>
                      </a:srgbClr>
                    </a:gs>
                    <a:gs pos="50000">
                      <a:srgbClr val="333333"/>
                    </a:gs>
                    <a:gs pos="100000">
                      <a:srgbClr val="333333">
                        <a:gamma/>
                        <a:shade val="0"/>
                        <a:invGamma/>
                      </a:srgbClr>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nchor="ctr">
                  <a:spAutoFit/>
                </a:bodyPr>
                <a:lstStyle/>
                <a:p>
                  <a:pPr eaLnBrk="0" hangingPunct="0">
                    <a:spcBef>
                      <a:spcPct val="30000"/>
                    </a:spcBef>
                    <a:buClr>
                      <a:schemeClr val="tx2"/>
                    </a:buClr>
                    <a:buSzPct val="75000"/>
                    <a:buFont typeface="Wingdings" pitchFamily="2" charset="2"/>
                    <a:buNone/>
                  </a:pPr>
                  <a:endParaRPr lang="en-GB" sz="2400">
                    <a:latin typeface="微软雅黑" pitchFamily="34" charset="-122"/>
                    <a:ea typeface="微软雅黑" pitchFamily="34" charset="-122"/>
                  </a:endParaRPr>
                </a:p>
              </p:txBody>
            </p:sp>
            <p:sp>
              <p:nvSpPr>
                <p:cNvPr id="38" name="AutoShape 44"/>
                <p:cNvSpPr>
                  <a:spLocks noChangeArrowheads="1"/>
                </p:cNvSpPr>
                <p:nvPr/>
              </p:nvSpPr>
              <p:spPr bwMode="auto">
                <a:xfrm>
                  <a:off x="3553" y="1012"/>
                  <a:ext cx="329" cy="488"/>
                </a:xfrm>
                <a:prstGeom prst="can">
                  <a:avLst>
                    <a:gd name="adj" fmla="val 33208"/>
                  </a:avLst>
                </a:prstGeom>
                <a:gradFill rotWithShape="0">
                  <a:gsLst>
                    <a:gs pos="0">
                      <a:srgbClr val="333333">
                        <a:gamma/>
                        <a:shade val="0"/>
                        <a:invGamma/>
                      </a:srgbClr>
                    </a:gs>
                    <a:gs pos="50000">
                      <a:srgbClr val="333333"/>
                    </a:gs>
                    <a:gs pos="100000">
                      <a:srgbClr val="333333">
                        <a:gamma/>
                        <a:shade val="0"/>
                        <a:invGamma/>
                      </a:srgbClr>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nchor="ctr">
                  <a:spAutoFit/>
                </a:bodyPr>
                <a:lstStyle/>
                <a:p>
                  <a:pPr eaLnBrk="0" hangingPunct="0">
                    <a:spcBef>
                      <a:spcPct val="30000"/>
                    </a:spcBef>
                    <a:buClr>
                      <a:schemeClr val="tx2"/>
                    </a:buClr>
                    <a:buSzPct val="75000"/>
                    <a:buFont typeface="Wingdings" pitchFamily="2" charset="2"/>
                    <a:buNone/>
                  </a:pPr>
                  <a:endParaRPr lang="en-GB" sz="2400">
                    <a:latin typeface="微软雅黑" pitchFamily="34" charset="-122"/>
                    <a:ea typeface="微软雅黑" pitchFamily="34" charset="-122"/>
                  </a:endParaRPr>
                </a:p>
              </p:txBody>
            </p:sp>
          </p:grpSp>
        </p:grpSp>
        <p:sp>
          <p:nvSpPr>
            <p:cNvPr id="33" name="Oval 45"/>
            <p:cNvSpPr>
              <a:spLocks noChangeArrowheads="1"/>
            </p:cNvSpPr>
            <p:nvPr/>
          </p:nvSpPr>
          <p:spPr bwMode="auto">
            <a:xfrm>
              <a:off x="2640" y="3997"/>
              <a:ext cx="593" cy="323"/>
            </a:xfrm>
            <a:prstGeom prst="ellipse">
              <a:avLst/>
            </a:prstGeom>
            <a:gradFill rotWithShape="1">
              <a:gsLst>
                <a:gs pos="0">
                  <a:srgbClr val="FFCC00">
                    <a:gamma/>
                    <a:shade val="46275"/>
                    <a:invGamma/>
                  </a:srgbClr>
                </a:gs>
                <a:gs pos="50000">
                  <a:srgbClr val="FFCC00">
                    <a:alpha val="92000"/>
                  </a:srgbClr>
                </a:gs>
                <a:gs pos="100000">
                  <a:srgbClr val="FFCC00">
                    <a:gamma/>
                    <a:shade val="46275"/>
                    <a:invGamma/>
                  </a:srgbClr>
                </a:gs>
              </a:gsLst>
              <a:lin ang="5400000" scaled="1"/>
            </a:gradFill>
            <a:ln w="254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anchor="ctr"/>
            <a:lstStyle/>
            <a:p>
              <a:pPr>
                <a:spcBef>
                  <a:spcPct val="50000"/>
                </a:spcBef>
              </a:pPr>
              <a:r>
                <a:rPr lang="zh-CN" altLang="en-US" sz="1200">
                  <a:solidFill>
                    <a:srgbClr val="0000FF"/>
                  </a:solidFill>
                  <a:latin typeface="微软雅黑" pitchFamily="34" charset="-122"/>
                  <a:ea typeface="微软雅黑" pitchFamily="34" charset="-122"/>
                </a:rPr>
                <a:t>服务提供者</a:t>
              </a:r>
            </a:p>
            <a:p>
              <a:pPr>
                <a:spcBef>
                  <a:spcPct val="50000"/>
                </a:spcBef>
              </a:pPr>
              <a:r>
                <a:rPr lang="en-US" altLang="zh-CN" sz="1200">
                  <a:solidFill>
                    <a:srgbClr val="0000FF"/>
                  </a:solidFill>
                  <a:latin typeface="微软雅黑" pitchFamily="34" charset="-122"/>
                  <a:ea typeface="微软雅黑" pitchFamily="34" charset="-122"/>
                </a:rPr>
                <a:t>WS XLinker</a:t>
              </a:r>
            </a:p>
          </p:txBody>
        </p:sp>
      </p:grpSp>
      <p:pic>
        <p:nvPicPr>
          <p:cNvPr id="48" name="Picture 4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46525" y="4076700"/>
            <a:ext cx="1346200" cy="1012825"/>
          </a:xfrm>
          <a:prstGeom prst="rect">
            <a:avLst/>
          </a:prstGeom>
          <a:noFill/>
          <a:extLst>
            <a:ext uri="{909E8E84-426E-40DD-AFC4-6F175D3DCCD1}">
              <a14:hiddenFill xmlns:a14="http://schemas.microsoft.com/office/drawing/2010/main">
                <a:solidFill>
                  <a:srgbClr val="FFFFFF"/>
                </a:solidFill>
              </a14:hiddenFill>
            </a:ext>
          </a:extLst>
        </p:spPr>
      </p:pic>
      <p:sp>
        <p:nvSpPr>
          <p:cNvPr id="49" name="AutoShape 47"/>
          <p:cNvSpPr>
            <a:spLocks noChangeArrowheads="1"/>
          </p:cNvSpPr>
          <p:nvPr/>
        </p:nvSpPr>
        <p:spPr bwMode="auto">
          <a:xfrm>
            <a:off x="4370388" y="4522788"/>
            <a:ext cx="803275" cy="506412"/>
          </a:xfrm>
          <a:prstGeom prst="flowChartMagneticDisk">
            <a:avLst/>
          </a:prstGeom>
          <a:gradFill rotWithShape="1">
            <a:gsLst>
              <a:gs pos="0">
                <a:srgbClr val="FFCC00">
                  <a:gamma/>
                  <a:shade val="46275"/>
                  <a:invGamma/>
                </a:srgbClr>
              </a:gs>
              <a:gs pos="50000">
                <a:srgbClr val="FFCC00"/>
              </a:gs>
              <a:gs pos="100000">
                <a:srgbClr val="FFCC00">
                  <a:gamma/>
                  <a:shade val="46275"/>
                  <a:invGamma/>
                </a:srgbClr>
              </a:gs>
            </a:gsLst>
            <a:lin ang="5400000" scaled="1"/>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微软雅黑" pitchFamily="34" charset="-122"/>
              <a:ea typeface="微软雅黑" pitchFamily="34" charset="-122"/>
            </a:endParaRPr>
          </a:p>
        </p:txBody>
      </p:sp>
      <p:sp>
        <p:nvSpPr>
          <p:cNvPr id="50" name="AutoShape 48"/>
          <p:cNvSpPr>
            <a:spLocks noChangeArrowheads="1"/>
          </p:cNvSpPr>
          <p:nvPr/>
        </p:nvSpPr>
        <p:spPr bwMode="auto">
          <a:xfrm>
            <a:off x="4489450" y="4638675"/>
            <a:ext cx="803275" cy="504825"/>
          </a:xfrm>
          <a:prstGeom prst="flowChartMagneticDisk">
            <a:avLst/>
          </a:prstGeom>
          <a:gradFill rotWithShape="1">
            <a:gsLst>
              <a:gs pos="0">
                <a:srgbClr val="FFCC00">
                  <a:gamma/>
                  <a:shade val="46275"/>
                  <a:invGamma/>
                </a:srgbClr>
              </a:gs>
              <a:gs pos="50000">
                <a:srgbClr val="FFCC00"/>
              </a:gs>
              <a:gs pos="100000">
                <a:srgbClr val="FFCC00">
                  <a:gamma/>
                  <a:shade val="46275"/>
                  <a:invGamma/>
                </a:srgbClr>
              </a:gs>
            </a:gsLst>
            <a:lin ang="5400000" scaled="1"/>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微软雅黑" pitchFamily="34" charset="-122"/>
              <a:ea typeface="微软雅黑" pitchFamily="34" charset="-122"/>
            </a:endParaRPr>
          </a:p>
        </p:txBody>
      </p:sp>
      <p:sp>
        <p:nvSpPr>
          <p:cNvPr id="51" name="AutoShape 49"/>
          <p:cNvSpPr>
            <a:spLocks noChangeArrowheads="1"/>
          </p:cNvSpPr>
          <p:nvPr/>
        </p:nvSpPr>
        <p:spPr bwMode="auto">
          <a:xfrm>
            <a:off x="4606925" y="4752975"/>
            <a:ext cx="803275" cy="504825"/>
          </a:xfrm>
          <a:prstGeom prst="flowChartMagneticDisk">
            <a:avLst/>
          </a:prstGeom>
          <a:gradFill rotWithShape="1">
            <a:gsLst>
              <a:gs pos="0">
                <a:srgbClr val="FFCC00">
                  <a:gamma/>
                  <a:shade val="46275"/>
                  <a:invGamma/>
                </a:srgbClr>
              </a:gs>
              <a:gs pos="50000">
                <a:srgbClr val="FFCC00"/>
              </a:gs>
              <a:gs pos="100000">
                <a:srgbClr val="FFCC00">
                  <a:gamma/>
                  <a:shade val="46275"/>
                  <a:invGamma/>
                </a:srgbClr>
              </a:gs>
            </a:gsLst>
            <a:lin ang="5400000" scaled="1"/>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微软雅黑" pitchFamily="34" charset="-122"/>
              <a:ea typeface="微软雅黑" pitchFamily="34" charset="-122"/>
            </a:endParaRPr>
          </a:p>
        </p:txBody>
      </p:sp>
      <p:sp>
        <p:nvSpPr>
          <p:cNvPr id="52" name="Oval 50"/>
          <p:cNvSpPr>
            <a:spLocks noChangeArrowheads="1"/>
          </p:cNvSpPr>
          <p:nvPr/>
        </p:nvSpPr>
        <p:spPr bwMode="auto">
          <a:xfrm>
            <a:off x="4114800" y="4724400"/>
            <a:ext cx="885825" cy="515938"/>
          </a:xfrm>
          <a:prstGeom prst="ellipse">
            <a:avLst/>
          </a:prstGeom>
          <a:gradFill rotWithShape="1">
            <a:gsLst>
              <a:gs pos="0">
                <a:srgbClr val="66CCFF">
                  <a:gamma/>
                  <a:shade val="46275"/>
                  <a:invGamma/>
                </a:srgbClr>
              </a:gs>
              <a:gs pos="100000">
                <a:srgbClr val="66CCFF">
                  <a:alpha val="80000"/>
                </a:srgbClr>
              </a:gs>
            </a:gsLst>
            <a:path path="shape">
              <a:fillToRect l="50000" t="50000" r="50000" b="50000"/>
            </a:path>
          </a:gradFill>
          <a:ln w="254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zh-CN" altLang="en-US" sz="1000">
                <a:solidFill>
                  <a:srgbClr val="0000FF"/>
                </a:solidFill>
                <a:latin typeface="微软雅黑" pitchFamily="34" charset="-122"/>
                <a:ea typeface="微软雅黑" pitchFamily="34" charset="-122"/>
              </a:rPr>
              <a:t>服务注册中心</a:t>
            </a:r>
          </a:p>
          <a:p>
            <a:pPr>
              <a:spcBef>
                <a:spcPct val="50000"/>
              </a:spcBef>
            </a:pPr>
            <a:r>
              <a:rPr lang="en-US" altLang="zh-CN" sz="1000">
                <a:solidFill>
                  <a:srgbClr val="0000FF"/>
                </a:solidFill>
                <a:latin typeface="微软雅黑" pitchFamily="34" charset="-122"/>
                <a:ea typeface="微软雅黑" pitchFamily="34" charset="-122"/>
              </a:rPr>
              <a:t>UDDI</a:t>
            </a:r>
          </a:p>
        </p:txBody>
      </p:sp>
      <p:pic>
        <p:nvPicPr>
          <p:cNvPr id="53" name="Picture 5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92500" y="1916113"/>
            <a:ext cx="1190625" cy="93662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2" descr="图形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62475" y="1700213"/>
            <a:ext cx="585788" cy="936625"/>
          </a:xfrm>
          <a:prstGeom prst="rect">
            <a:avLst/>
          </a:prstGeom>
          <a:noFill/>
          <a:extLst>
            <a:ext uri="{909E8E84-426E-40DD-AFC4-6F175D3DCCD1}">
              <a14:hiddenFill xmlns:a14="http://schemas.microsoft.com/office/drawing/2010/main">
                <a:solidFill>
                  <a:srgbClr val="FFFFFF"/>
                </a:solidFill>
              </a14:hiddenFill>
            </a:ext>
          </a:extLst>
        </p:spPr>
      </p:pic>
      <p:sp>
        <p:nvSpPr>
          <p:cNvPr id="55" name="Oval 53"/>
          <p:cNvSpPr>
            <a:spLocks noChangeArrowheads="1"/>
          </p:cNvSpPr>
          <p:nvPr/>
        </p:nvSpPr>
        <p:spPr bwMode="auto">
          <a:xfrm>
            <a:off x="4114800" y="2514600"/>
            <a:ext cx="914400" cy="457200"/>
          </a:xfrm>
          <a:prstGeom prst="ellipse">
            <a:avLst/>
          </a:prstGeom>
          <a:gradFill rotWithShape="1">
            <a:gsLst>
              <a:gs pos="0">
                <a:srgbClr val="66FF99">
                  <a:alpha val="92000"/>
                </a:srgbClr>
              </a:gs>
              <a:gs pos="100000">
                <a:srgbClr val="66FF99">
                  <a:gamma/>
                  <a:shade val="79216"/>
                  <a:invGamma/>
                </a:srgbClr>
              </a:gs>
            </a:gsLst>
            <a:path path="shape">
              <a:fillToRect l="50000" t="50000" r="50000" b="50000"/>
            </a:path>
          </a:gradFill>
          <a:ln w="254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zh-CN" altLang="en-US" sz="1000" dirty="0">
                <a:solidFill>
                  <a:srgbClr val="0000FF"/>
                </a:solidFill>
                <a:latin typeface="微软雅黑" pitchFamily="34" charset="-122"/>
                <a:ea typeface="微软雅黑" pitchFamily="34" charset="-122"/>
              </a:rPr>
              <a:t>门户</a:t>
            </a:r>
          </a:p>
          <a:p>
            <a:pPr>
              <a:spcBef>
                <a:spcPct val="50000"/>
              </a:spcBef>
            </a:pPr>
            <a:r>
              <a:rPr lang="zh-CN" altLang="en-US" sz="1000" dirty="0">
                <a:solidFill>
                  <a:srgbClr val="0000FF"/>
                </a:solidFill>
                <a:latin typeface="微软雅黑" pitchFamily="34" charset="-122"/>
                <a:ea typeface="微软雅黑" pitchFamily="34" charset="-122"/>
              </a:rPr>
              <a:t> </a:t>
            </a:r>
            <a:r>
              <a:rPr lang="en-US" altLang="zh-CN" sz="1000" dirty="0">
                <a:solidFill>
                  <a:srgbClr val="0000FF"/>
                </a:solidFill>
                <a:latin typeface="微软雅黑" pitchFamily="34" charset="-122"/>
                <a:ea typeface="微软雅黑" pitchFamily="34" charset="-122"/>
              </a:rPr>
              <a:t>WS Portal</a:t>
            </a:r>
          </a:p>
        </p:txBody>
      </p:sp>
      <p:pic>
        <p:nvPicPr>
          <p:cNvPr id="56" name="Picture 54" descr="c4-0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0200" y="1196975"/>
            <a:ext cx="1041400" cy="792163"/>
          </a:xfrm>
          <a:prstGeom prst="rect">
            <a:avLst/>
          </a:prstGeom>
          <a:noFill/>
          <a:extLst>
            <a:ext uri="{909E8E84-426E-40DD-AFC4-6F175D3DCCD1}">
              <a14:hiddenFill xmlns:a14="http://schemas.microsoft.com/office/drawing/2010/main">
                <a:solidFill>
                  <a:srgbClr val="FFFFFF"/>
                </a:solidFill>
              </a14:hiddenFill>
            </a:ext>
          </a:extLst>
        </p:spPr>
      </p:pic>
      <p:sp>
        <p:nvSpPr>
          <p:cNvPr id="57" name="Oval 55"/>
          <p:cNvSpPr>
            <a:spLocks noChangeArrowheads="1"/>
          </p:cNvSpPr>
          <p:nvPr/>
        </p:nvSpPr>
        <p:spPr bwMode="auto">
          <a:xfrm>
            <a:off x="7162800" y="5562600"/>
            <a:ext cx="1066800" cy="609600"/>
          </a:xfrm>
          <a:prstGeom prst="ellipse">
            <a:avLst/>
          </a:prstGeom>
          <a:gradFill rotWithShape="1">
            <a:gsLst>
              <a:gs pos="0">
                <a:srgbClr val="339966">
                  <a:alpha val="91000"/>
                </a:srgbClr>
              </a:gs>
              <a:gs pos="100000">
                <a:srgbClr val="339966">
                  <a:gamma/>
                  <a:shade val="46275"/>
                  <a:invGamma/>
                </a:srgbClr>
              </a:gs>
            </a:gsLst>
            <a:path path="shape">
              <a:fillToRect l="50000" t="50000" r="50000" b="50000"/>
            </a:path>
          </a:gradFill>
          <a:ln w="254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zh-CN" altLang="en-US" sz="1200">
                <a:solidFill>
                  <a:srgbClr val="FFCC00"/>
                </a:solidFill>
                <a:latin typeface="微软雅黑" pitchFamily="34" charset="-122"/>
                <a:ea typeface="微软雅黑" pitchFamily="34" charset="-122"/>
              </a:rPr>
              <a:t>服务开发者</a:t>
            </a:r>
          </a:p>
          <a:p>
            <a:pPr>
              <a:spcBef>
                <a:spcPct val="50000"/>
              </a:spcBef>
            </a:pPr>
            <a:r>
              <a:rPr lang="en-US" altLang="zh-CN" sz="1200">
                <a:solidFill>
                  <a:srgbClr val="FFCC00"/>
                </a:solidFill>
                <a:latin typeface="微软雅黑" pitchFamily="34" charset="-122"/>
                <a:ea typeface="微软雅黑" pitchFamily="34" charset="-122"/>
              </a:rPr>
              <a:t>WSDesigner</a:t>
            </a:r>
          </a:p>
        </p:txBody>
      </p:sp>
      <p:sp>
        <p:nvSpPr>
          <p:cNvPr id="58" name="Oval 56"/>
          <p:cNvSpPr>
            <a:spLocks noChangeArrowheads="1"/>
          </p:cNvSpPr>
          <p:nvPr/>
        </p:nvSpPr>
        <p:spPr bwMode="auto">
          <a:xfrm>
            <a:off x="7162800" y="2362200"/>
            <a:ext cx="1066800" cy="609600"/>
          </a:xfrm>
          <a:prstGeom prst="ellipse">
            <a:avLst/>
          </a:prstGeom>
          <a:gradFill rotWithShape="1">
            <a:gsLst>
              <a:gs pos="0">
                <a:srgbClr val="339966">
                  <a:alpha val="91000"/>
                </a:srgbClr>
              </a:gs>
              <a:gs pos="100000">
                <a:srgbClr val="339966">
                  <a:gamma/>
                  <a:shade val="46275"/>
                  <a:invGamma/>
                </a:srgbClr>
              </a:gs>
            </a:gsLst>
            <a:path path="shape">
              <a:fillToRect l="50000" t="50000" r="50000" b="50000"/>
            </a:path>
          </a:gradFill>
          <a:ln w="254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zh-CN" altLang="en-US" sz="1200">
                <a:solidFill>
                  <a:srgbClr val="FFCC00"/>
                </a:solidFill>
                <a:latin typeface="微软雅黑" pitchFamily="34" charset="-122"/>
                <a:ea typeface="微软雅黑" pitchFamily="34" charset="-122"/>
              </a:rPr>
              <a:t>系统管理人员</a:t>
            </a:r>
          </a:p>
          <a:p>
            <a:pPr>
              <a:spcBef>
                <a:spcPct val="50000"/>
              </a:spcBef>
            </a:pPr>
            <a:r>
              <a:rPr lang="en-US" altLang="zh-CN" sz="1200">
                <a:solidFill>
                  <a:srgbClr val="FFCC00"/>
                </a:solidFill>
                <a:latin typeface="微软雅黑" pitchFamily="34" charset="-122"/>
                <a:ea typeface="微软雅黑" pitchFamily="34" charset="-122"/>
              </a:rPr>
              <a:t>WSMT</a:t>
            </a:r>
          </a:p>
        </p:txBody>
      </p:sp>
      <p:sp>
        <p:nvSpPr>
          <p:cNvPr id="59" name="Rectangle 57"/>
          <p:cNvSpPr>
            <a:spLocks noChangeArrowheads="1"/>
          </p:cNvSpPr>
          <p:nvPr/>
        </p:nvSpPr>
        <p:spPr bwMode="auto">
          <a:xfrm>
            <a:off x="985838" y="2720975"/>
            <a:ext cx="1219200" cy="3048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5400000" scaled="1"/>
          </a:gra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rIns="54000" anchor="ctr"/>
          <a:lstStyle/>
          <a:p>
            <a:pPr>
              <a:spcBef>
                <a:spcPct val="50000"/>
              </a:spcBef>
            </a:pPr>
            <a:r>
              <a:rPr lang="zh-CN" altLang="en-US" sz="1200">
                <a:solidFill>
                  <a:srgbClr val="0033CC"/>
                </a:solidFill>
                <a:latin typeface="微软雅黑" pitchFamily="34" charset="-122"/>
                <a:ea typeface="微软雅黑" pitchFamily="34" charset="-122"/>
              </a:rPr>
              <a:t>工作流建模工具</a:t>
            </a:r>
          </a:p>
        </p:txBody>
      </p:sp>
      <p:pic>
        <p:nvPicPr>
          <p:cNvPr id="60" name="Picture 5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5675" y="1363663"/>
            <a:ext cx="1600200" cy="985837"/>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59"/>
          <p:cNvGrpSpPr>
            <a:grpSpLocks/>
          </p:cNvGrpSpPr>
          <p:nvPr/>
        </p:nvGrpSpPr>
        <p:grpSpPr bwMode="auto">
          <a:xfrm>
            <a:off x="71438" y="1196975"/>
            <a:ext cx="2413000" cy="1727200"/>
            <a:chOff x="-80" y="1056"/>
            <a:chExt cx="1520" cy="1088"/>
          </a:xfrm>
        </p:grpSpPr>
        <p:grpSp>
          <p:nvGrpSpPr>
            <p:cNvPr id="62" name="Group 60"/>
            <p:cNvGrpSpPr>
              <a:grpSpLocks/>
            </p:cNvGrpSpPr>
            <p:nvPr/>
          </p:nvGrpSpPr>
          <p:grpSpPr bwMode="auto">
            <a:xfrm>
              <a:off x="-80" y="1056"/>
              <a:ext cx="656" cy="1088"/>
              <a:chOff x="5136" y="2400"/>
              <a:chExt cx="656" cy="1088"/>
            </a:xfrm>
          </p:grpSpPr>
          <p:pic>
            <p:nvPicPr>
              <p:cNvPr id="64" name="Picture 61" descr="EndUser Fem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0" y="2400"/>
                <a:ext cx="495" cy="1088"/>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62" descr="c4-0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6" y="2784"/>
                <a:ext cx="656" cy="499"/>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Oval 63"/>
            <p:cNvSpPr>
              <a:spLocks noChangeArrowheads="1"/>
            </p:cNvSpPr>
            <p:nvPr/>
          </p:nvSpPr>
          <p:spPr bwMode="auto">
            <a:xfrm>
              <a:off x="768" y="1488"/>
              <a:ext cx="672" cy="384"/>
            </a:xfrm>
            <a:prstGeom prst="ellipse">
              <a:avLst/>
            </a:prstGeom>
            <a:gradFill rotWithShape="1">
              <a:gsLst>
                <a:gs pos="0">
                  <a:srgbClr val="339966">
                    <a:alpha val="91000"/>
                  </a:srgbClr>
                </a:gs>
                <a:gs pos="100000">
                  <a:srgbClr val="339966">
                    <a:gamma/>
                    <a:shade val="46275"/>
                    <a:invGamma/>
                  </a:srgbClr>
                </a:gs>
              </a:gsLst>
              <a:path path="shape">
                <a:fillToRect l="50000" t="50000" r="50000" b="50000"/>
              </a:path>
            </a:gradFill>
            <a:ln w="254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zh-CN" altLang="en-US" sz="1200">
                  <a:solidFill>
                    <a:srgbClr val="FFCC00"/>
                  </a:solidFill>
                  <a:latin typeface="微软雅黑" pitchFamily="34" charset="-122"/>
                  <a:ea typeface="微软雅黑" pitchFamily="34" charset="-122"/>
                </a:rPr>
                <a:t>流程开发人员</a:t>
              </a:r>
            </a:p>
            <a:p>
              <a:pPr>
                <a:spcBef>
                  <a:spcPct val="50000"/>
                </a:spcBef>
              </a:pPr>
              <a:r>
                <a:rPr lang="en-US" altLang="zh-CN" sz="1200">
                  <a:solidFill>
                    <a:srgbClr val="FFCC00"/>
                  </a:solidFill>
                  <a:latin typeface="微软雅黑" pitchFamily="34" charset="-122"/>
                  <a:ea typeface="微软雅黑" pitchFamily="34" charset="-122"/>
                </a:rPr>
                <a:t>WSWD</a:t>
              </a:r>
            </a:p>
          </p:txBody>
        </p:sp>
      </p:grpSp>
      <p:sp>
        <p:nvSpPr>
          <p:cNvPr id="66" name="Oval 64"/>
          <p:cNvSpPr>
            <a:spLocks noChangeArrowheads="1"/>
          </p:cNvSpPr>
          <p:nvPr/>
        </p:nvSpPr>
        <p:spPr bwMode="auto">
          <a:xfrm>
            <a:off x="3995738" y="5734050"/>
            <a:ext cx="1068387" cy="658813"/>
          </a:xfrm>
          <a:prstGeom prst="ellipse">
            <a:avLst/>
          </a:prstGeom>
          <a:gradFill rotWithShape="1">
            <a:gsLst>
              <a:gs pos="0">
                <a:srgbClr val="FFCC00">
                  <a:gamma/>
                  <a:shade val="46275"/>
                  <a:invGamma/>
                </a:srgbClr>
              </a:gs>
              <a:gs pos="50000">
                <a:srgbClr val="FFCC00">
                  <a:alpha val="92000"/>
                </a:srgbClr>
              </a:gs>
              <a:gs pos="100000">
                <a:srgbClr val="FFCC00">
                  <a:gamma/>
                  <a:shade val="46275"/>
                  <a:invGamma/>
                </a:srgbClr>
              </a:gs>
            </a:gsLst>
            <a:lin ang="5400000" scaled="1"/>
          </a:gradFill>
          <a:ln w="254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anchor="ctr"/>
          <a:lstStyle/>
          <a:p>
            <a:pPr>
              <a:spcBef>
                <a:spcPct val="50000"/>
              </a:spcBef>
            </a:pPr>
            <a:r>
              <a:rPr lang="zh-CN" altLang="en-US" sz="1200">
                <a:solidFill>
                  <a:srgbClr val="0000FF"/>
                </a:solidFill>
                <a:latin typeface="微软雅黑" pitchFamily="34" charset="-122"/>
                <a:ea typeface="微软雅黑" pitchFamily="34" charset="-122"/>
              </a:rPr>
              <a:t>服务提供者</a:t>
            </a:r>
          </a:p>
          <a:p>
            <a:pPr>
              <a:spcBef>
                <a:spcPct val="50000"/>
              </a:spcBef>
            </a:pPr>
            <a:r>
              <a:rPr lang="en-US" altLang="zh-CN" sz="1200">
                <a:solidFill>
                  <a:srgbClr val="0000FF"/>
                </a:solidFill>
                <a:latin typeface="微软雅黑" pitchFamily="34" charset="-122"/>
                <a:ea typeface="微软雅黑" pitchFamily="34" charset="-122"/>
              </a:rPr>
              <a:t>WS XService</a:t>
            </a:r>
          </a:p>
        </p:txBody>
      </p:sp>
      <p:grpSp>
        <p:nvGrpSpPr>
          <p:cNvPr id="67" name="Group 65"/>
          <p:cNvGrpSpPr>
            <a:grpSpLocks/>
          </p:cNvGrpSpPr>
          <p:nvPr/>
        </p:nvGrpSpPr>
        <p:grpSpPr bwMode="auto">
          <a:xfrm>
            <a:off x="5132388" y="2584450"/>
            <a:ext cx="1116012" cy="3375025"/>
            <a:chOff x="3233" y="1628"/>
            <a:chExt cx="703" cy="2126"/>
          </a:xfrm>
        </p:grpSpPr>
        <p:cxnSp>
          <p:nvCxnSpPr>
            <p:cNvPr id="68" name="AutoShape 66"/>
            <p:cNvCxnSpPr>
              <a:cxnSpLocks noChangeShapeType="1"/>
            </p:cNvCxnSpPr>
            <p:nvPr/>
          </p:nvCxnSpPr>
          <p:spPr bwMode="auto">
            <a:xfrm flipH="1">
              <a:off x="3233" y="1628"/>
              <a:ext cx="79" cy="2126"/>
            </a:xfrm>
            <a:prstGeom prst="curvedConnector3">
              <a:avLst>
                <a:gd name="adj1" fmla="val -527852"/>
              </a:avLst>
            </a:prstGeom>
            <a:noFill/>
            <a:ln w="38100">
              <a:solidFill>
                <a:srgbClr val="FF99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Rectangle 67"/>
            <p:cNvSpPr>
              <a:spLocks noChangeArrowheads="1"/>
            </p:cNvSpPr>
            <p:nvPr/>
          </p:nvSpPr>
          <p:spPr bwMode="auto">
            <a:xfrm rot="5400000">
              <a:off x="3576" y="2568"/>
              <a:ext cx="576" cy="144"/>
            </a:xfrm>
            <a:prstGeom prst="rect">
              <a:avLst/>
            </a:prstGeom>
            <a:noFill/>
            <a:ln>
              <a:noFill/>
            </a:ln>
            <a:effectLst/>
            <a:extLst>
              <a:ext uri="{909E8E84-426E-40DD-AFC4-6F175D3DCCD1}">
                <a14:hiddenFill xmlns:a14="http://schemas.microsoft.com/office/drawing/2010/main">
                  <a:solidFill>
                    <a:srgbClr val="FFCC00">
                      <a:alpha val="92000"/>
                    </a:srgbClr>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anchor="ctr"/>
            <a:lstStyle/>
            <a:p>
              <a:pPr>
                <a:spcBef>
                  <a:spcPct val="50000"/>
                </a:spcBef>
              </a:pPr>
              <a:r>
                <a:rPr lang="zh-CN" altLang="en-US" sz="1600">
                  <a:solidFill>
                    <a:srgbClr val="0000FF"/>
                  </a:solidFill>
                  <a:latin typeface="微软雅黑" pitchFamily="34" charset="-122"/>
                  <a:ea typeface="微软雅黑" pitchFamily="34" charset="-122"/>
                </a:rPr>
                <a:t>绑定</a:t>
              </a:r>
            </a:p>
          </p:txBody>
        </p:sp>
      </p:grpSp>
      <p:grpSp>
        <p:nvGrpSpPr>
          <p:cNvPr id="70" name="Group 68"/>
          <p:cNvGrpSpPr>
            <a:grpSpLocks/>
          </p:cNvGrpSpPr>
          <p:nvPr/>
        </p:nvGrpSpPr>
        <p:grpSpPr bwMode="auto">
          <a:xfrm>
            <a:off x="5013325" y="2584450"/>
            <a:ext cx="777875" cy="2398713"/>
            <a:chOff x="3158" y="1628"/>
            <a:chExt cx="490" cy="1511"/>
          </a:xfrm>
        </p:grpSpPr>
        <p:cxnSp>
          <p:nvCxnSpPr>
            <p:cNvPr id="71" name="AutoShape 69"/>
            <p:cNvCxnSpPr>
              <a:cxnSpLocks noChangeShapeType="1"/>
            </p:cNvCxnSpPr>
            <p:nvPr/>
          </p:nvCxnSpPr>
          <p:spPr bwMode="auto">
            <a:xfrm flipH="1">
              <a:off x="3158" y="1628"/>
              <a:ext cx="154" cy="1511"/>
            </a:xfrm>
            <a:prstGeom prst="curvedConnector3">
              <a:avLst>
                <a:gd name="adj1" fmla="val -93505"/>
              </a:avLst>
            </a:prstGeom>
            <a:noFill/>
            <a:ln w="38100">
              <a:solidFill>
                <a:srgbClr val="FF00FF"/>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Rectangle 70"/>
            <p:cNvSpPr>
              <a:spLocks noChangeArrowheads="1"/>
            </p:cNvSpPr>
            <p:nvPr/>
          </p:nvSpPr>
          <p:spPr bwMode="auto">
            <a:xfrm rot="5400000">
              <a:off x="3288" y="2472"/>
              <a:ext cx="576" cy="144"/>
            </a:xfrm>
            <a:prstGeom prst="rect">
              <a:avLst/>
            </a:prstGeom>
            <a:noFill/>
            <a:ln>
              <a:noFill/>
            </a:ln>
            <a:effectLst/>
            <a:extLst>
              <a:ext uri="{909E8E84-426E-40DD-AFC4-6F175D3DCCD1}">
                <a14:hiddenFill xmlns:a14="http://schemas.microsoft.com/office/drawing/2010/main">
                  <a:solidFill>
                    <a:srgbClr val="FFCC00">
                      <a:alpha val="92000"/>
                    </a:srgbClr>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anchor="ctr"/>
            <a:lstStyle/>
            <a:p>
              <a:pPr>
                <a:spcBef>
                  <a:spcPct val="50000"/>
                </a:spcBef>
              </a:pPr>
              <a:r>
                <a:rPr lang="zh-CN" altLang="en-US" sz="1600">
                  <a:solidFill>
                    <a:srgbClr val="0000FF"/>
                  </a:solidFill>
                  <a:latin typeface="微软雅黑" pitchFamily="34" charset="-122"/>
                  <a:ea typeface="微软雅黑" pitchFamily="34" charset="-122"/>
                </a:rPr>
                <a:t>发现</a:t>
              </a:r>
            </a:p>
          </p:txBody>
        </p:sp>
      </p:grpSp>
      <p:grpSp>
        <p:nvGrpSpPr>
          <p:cNvPr id="73" name="Group 71"/>
          <p:cNvGrpSpPr>
            <a:grpSpLocks/>
          </p:cNvGrpSpPr>
          <p:nvPr/>
        </p:nvGrpSpPr>
        <p:grpSpPr bwMode="auto">
          <a:xfrm>
            <a:off x="3924300" y="5157788"/>
            <a:ext cx="436563" cy="638175"/>
            <a:chOff x="2736" y="3312"/>
            <a:chExt cx="192" cy="384"/>
          </a:xfrm>
        </p:grpSpPr>
        <p:sp>
          <p:nvSpPr>
            <p:cNvPr id="74" name="Line 72"/>
            <p:cNvSpPr>
              <a:spLocks noChangeShapeType="1"/>
            </p:cNvSpPr>
            <p:nvPr/>
          </p:nvSpPr>
          <p:spPr bwMode="auto">
            <a:xfrm>
              <a:off x="2928" y="3312"/>
              <a:ext cx="0" cy="384"/>
            </a:xfrm>
            <a:prstGeom prst="line">
              <a:avLst/>
            </a:prstGeom>
            <a:noFill/>
            <a:ln w="38100">
              <a:solidFill>
                <a:srgbClr val="80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anchor="ctr"/>
            <a:lstStyle/>
            <a:p>
              <a:endParaRPr lang="zh-CN" altLang="en-US">
                <a:latin typeface="微软雅黑" pitchFamily="34" charset="-122"/>
                <a:ea typeface="微软雅黑" pitchFamily="34" charset="-122"/>
              </a:endParaRPr>
            </a:p>
          </p:txBody>
        </p:sp>
        <p:sp>
          <p:nvSpPr>
            <p:cNvPr id="75" name="Rectangle 73"/>
            <p:cNvSpPr>
              <a:spLocks noChangeArrowheads="1"/>
            </p:cNvSpPr>
            <p:nvPr/>
          </p:nvSpPr>
          <p:spPr bwMode="auto">
            <a:xfrm rot="5400000">
              <a:off x="2640" y="3456"/>
              <a:ext cx="336" cy="144"/>
            </a:xfrm>
            <a:prstGeom prst="rect">
              <a:avLst/>
            </a:prstGeom>
            <a:noFill/>
            <a:ln>
              <a:noFill/>
            </a:ln>
            <a:effectLst/>
            <a:extLst>
              <a:ext uri="{909E8E84-426E-40DD-AFC4-6F175D3DCCD1}">
                <a14:hiddenFill xmlns:a14="http://schemas.microsoft.com/office/drawing/2010/main">
                  <a:solidFill>
                    <a:srgbClr val="FFCC00">
                      <a:alpha val="92000"/>
                    </a:srgbClr>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anchor="ctr"/>
            <a:lstStyle/>
            <a:p>
              <a:pPr>
                <a:spcBef>
                  <a:spcPct val="50000"/>
                </a:spcBef>
              </a:pPr>
              <a:r>
                <a:rPr lang="zh-CN" altLang="en-US" sz="1600">
                  <a:solidFill>
                    <a:srgbClr val="0000FF"/>
                  </a:solidFill>
                  <a:latin typeface="微软雅黑" pitchFamily="34" charset="-122"/>
                  <a:ea typeface="微软雅黑" pitchFamily="34" charset="-122"/>
                </a:rPr>
                <a:t>发布</a:t>
              </a:r>
            </a:p>
          </p:txBody>
        </p:sp>
      </p:grpSp>
      <p:grpSp>
        <p:nvGrpSpPr>
          <p:cNvPr id="76" name="Group 74"/>
          <p:cNvGrpSpPr>
            <a:grpSpLocks/>
          </p:cNvGrpSpPr>
          <p:nvPr/>
        </p:nvGrpSpPr>
        <p:grpSpPr bwMode="auto">
          <a:xfrm>
            <a:off x="5105400" y="2743200"/>
            <a:ext cx="2209800" cy="685800"/>
            <a:chOff x="3216" y="1728"/>
            <a:chExt cx="1392" cy="432"/>
          </a:xfrm>
        </p:grpSpPr>
        <p:sp>
          <p:nvSpPr>
            <p:cNvPr id="77" name="Line 75"/>
            <p:cNvSpPr>
              <a:spLocks noChangeShapeType="1"/>
            </p:cNvSpPr>
            <p:nvPr/>
          </p:nvSpPr>
          <p:spPr bwMode="auto">
            <a:xfrm flipV="1">
              <a:off x="3216" y="1728"/>
              <a:ext cx="1392" cy="432"/>
            </a:xfrm>
            <a:prstGeom prst="line">
              <a:avLst/>
            </a:prstGeom>
            <a:noFill/>
            <a:ln w="38100">
              <a:solidFill>
                <a:srgbClr val="66CCFF"/>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anchor="ctr"/>
            <a:lstStyle/>
            <a:p>
              <a:endParaRPr lang="zh-CN" altLang="en-US">
                <a:latin typeface="微软雅黑" pitchFamily="34" charset="-122"/>
                <a:ea typeface="微软雅黑" pitchFamily="34" charset="-122"/>
              </a:endParaRPr>
            </a:p>
          </p:txBody>
        </p:sp>
        <p:sp>
          <p:nvSpPr>
            <p:cNvPr id="78" name="Rectangle 76"/>
            <p:cNvSpPr>
              <a:spLocks noChangeArrowheads="1"/>
            </p:cNvSpPr>
            <p:nvPr/>
          </p:nvSpPr>
          <p:spPr bwMode="auto">
            <a:xfrm rot="-22681007">
              <a:off x="3696" y="1728"/>
              <a:ext cx="576" cy="144"/>
            </a:xfrm>
            <a:prstGeom prst="rect">
              <a:avLst/>
            </a:prstGeom>
            <a:noFill/>
            <a:ln>
              <a:noFill/>
            </a:ln>
            <a:effectLst/>
            <a:extLst>
              <a:ext uri="{909E8E84-426E-40DD-AFC4-6F175D3DCCD1}">
                <a14:hiddenFill xmlns:a14="http://schemas.microsoft.com/office/drawing/2010/main">
                  <a:solidFill>
                    <a:srgbClr val="FFCC00">
                      <a:alpha val="92000"/>
                    </a:srgbClr>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anchor="ctr"/>
            <a:lstStyle/>
            <a:p>
              <a:pPr>
                <a:spcBef>
                  <a:spcPct val="50000"/>
                </a:spcBef>
              </a:pPr>
              <a:r>
                <a:rPr lang="zh-CN" altLang="en-US" sz="1600">
                  <a:solidFill>
                    <a:srgbClr val="0000FF"/>
                  </a:solidFill>
                  <a:latin typeface="微软雅黑" pitchFamily="34" charset="-122"/>
                  <a:ea typeface="微软雅黑" pitchFamily="34" charset="-122"/>
                </a:rPr>
                <a:t>监控</a:t>
              </a:r>
            </a:p>
          </p:txBody>
        </p:sp>
      </p:grpSp>
      <p:grpSp>
        <p:nvGrpSpPr>
          <p:cNvPr id="79" name="Group 77"/>
          <p:cNvGrpSpPr>
            <a:grpSpLocks/>
          </p:cNvGrpSpPr>
          <p:nvPr/>
        </p:nvGrpSpPr>
        <p:grpSpPr bwMode="auto">
          <a:xfrm>
            <a:off x="2057400" y="2971800"/>
            <a:ext cx="2209800" cy="533400"/>
            <a:chOff x="1296" y="1872"/>
            <a:chExt cx="1392" cy="336"/>
          </a:xfrm>
        </p:grpSpPr>
        <p:sp>
          <p:nvSpPr>
            <p:cNvPr id="80" name="Line 78"/>
            <p:cNvSpPr>
              <a:spLocks noChangeShapeType="1"/>
            </p:cNvSpPr>
            <p:nvPr/>
          </p:nvSpPr>
          <p:spPr bwMode="auto">
            <a:xfrm>
              <a:off x="1296" y="1872"/>
              <a:ext cx="1392" cy="336"/>
            </a:xfrm>
            <a:prstGeom prst="line">
              <a:avLst/>
            </a:prstGeom>
            <a:noFill/>
            <a:ln w="38100">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anchor="ctr"/>
            <a:lstStyle/>
            <a:p>
              <a:endParaRPr lang="zh-CN" altLang="en-US">
                <a:latin typeface="微软雅黑" pitchFamily="34" charset="-122"/>
                <a:ea typeface="微软雅黑" pitchFamily="34" charset="-122"/>
              </a:endParaRPr>
            </a:p>
          </p:txBody>
        </p:sp>
        <p:sp>
          <p:nvSpPr>
            <p:cNvPr id="81" name="Rectangle 79"/>
            <p:cNvSpPr>
              <a:spLocks noChangeArrowheads="1"/>
            </p:cNvSpPr>
            <p:nvPr/>
          </p:nvSpPr>
          <p:spPr bwMode="auto">
            <a:xfrm rot="785990">
              <a:off x="1728" y="1872"/>
              <a:ext cx="576" cy="144"/>
            </a:xfrm>
            <a:prstGeom prst="rect">
              <a:avLst/>
            </a:prstGeom>
            <a:noFill/>
            <a:ln>
              <a:noFill/>
            </a:ln>
            <a:effectLst/>
            <a:extLst>
              <a:ext uri="{909E8E84-426E-40DD-AFC4-6F175D3DCCD1}">
                <a14:hiddenFill xmlns:a14="http://schemas.microsoft.com/office/drawing/2010/main">
                  <a:solidFill>
                    <a:srgbClr val="FFCC00">
                      <a:alpha val="92000"/>
                    </a:srgbClr>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anchor="ctr"/>
            <a:lstStyle/>
            <a:p>
              <a:pPr>
                <a:spcBef>
                  <a:spcPct val="50000"/>
                </a:spcBef>
              </a:pPr>
              <a:r>
                <a:rPr lang="zh-CN" altLang="en-US" sz="1600">
                  <a:solidFill>
                    <a:srgbClr val="0000FF"/>
                  </a:solidFill>
                  <a:latin typeface="微软雅黑" pitchFamily="34" charset="-122"/>
                  <a:ea typeface="微软雅黑" pitchFamily="34" charset="-122"/>
                </a:rPr>
                <a:t>开发</a:t>
              </a:r>
            </a:p>
          </p:txBody>
        </p:sp>
      </p:grpSp>
      <p:grpSp>
        <p:nvGrpSpPr>
          <p:cNvPr id="82" name="Group 80"/>
          <p:cNvGrpSpPr>
            <a:grpSpLocks/>
          </p:cNvGrpSpPr>
          <p:nvPr/>
        </p:nvGrpSpPr>
        <p:grpSpPr bwMode="auto">
          <a:xfrm>
            <a:off x="3733800" y="3581400"/>
            <a:ext cx="630238" cy="1590675"/>
            <a:chOff x="2352" y="2256"/>
            <a:chExt cx="397" cy="1002"/>
          </a:xfrm>
        </p:grpSpPr>
        <p:cxnSp>
          <p:nvCxnSpPr>
            <p:cNvPr id="83" name="AutoShape 81"/>
            <p:cNvCxnSpPr>
              <a:cxnSpLocks noChangeShapeType="1"/>
            </p:cNvCxnSpPr>
            <p:nvPr/>
          </p:nvCxnSpPr>
          <p:spPr bwMode="auto">
            <a:xfrm rot="10800000" flipV="1">
              <a:off x="2640" y="2256"/>
              <a:ext cx="109" cy="1002"/>
            </a:xfrm>
            <a:prstGeom prst="curvedConnector3">
              <a:avLst>
                <a:gd name="adj1" fmla="val 224769"/>
              </a:avLst>
            </a:prstGeom>
            <a:noFill/>
            <a:ln w="38100">
              <a:solidFill>
                <a:srgbClr val="FF00FF"/>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 name="Rectangle 82"/>
            <p:cNvSpPr>
              <a:spLocks noChangeArrowheads="1"/>
            </p:cNvSpPr>
            <p:nvPr/>
          </p:nvSpPr>
          <p:spPr bwMode="auto">
            <a:xfrm rot="5400000">
              <a:off x="2136" y="2856"/>
              <a:ext cx="576" cy="144"/>
            </a:xfrm>
            <a:prstGeom prst="rect">
              <a:avLst/>
            </a:prstGeom>
            <a:noFill/>
            <a:ln>
              <a:noFill/>
            </a:ln>
            <a:effectLst/>
            <a:extLst>
              <a:ext uri="{909E8E84-426E-40DD-AFC4-6F175D3DCCD1}">
                <a14:hiddenFill xmlns:a14="http://schemas.microsoft.com/office/drawing/2010/main">
                  <a:solidFill>
                    <a:srgbClr val="FFCC00">
                      <a:alpha val="92000"/>
                    </a:srgbClr>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anchor="ctr"/>
            <a:lstStyle/>
            <a:p>
              <a:pPr>
                <a:spcBef>
                  <a:spcPct val="50000"/>
                </a:spcBef>
              </a:pPr>
              <a:r>
                <a:rPr lang="zh-CN" altLang="en-US" sz="1600">
                  <a:solidFill>
                    <a:srgbClr val="0000FF"/>
                  </a:solidFill>
                  <a:latin typeface="微软雅黑" pitchFamily="34" charset="-122"/>
                  <a:ea typeface="微软雅黑" pitchFamily="34" charset="-122"/>
                </a:rPr>
                <a:t>发现</a:t>
              </a:r>
            </a:p>
          </p:txBody>
        </p:sp>
      </p:grpSp>
      <p:grpSp>
        <p:nvGrpSpPr>
          <p:cNvPr id="85" name="Group 83"/>
          <p:cNvGrpSpPr>
            <a:grpSpLocks/>
          </p:cNvGrpSpPr>
          <p:nvPr/>
        </p:nvGrpSpPr>
        <p:grpSpPr bwMode="auto">
          <a:xfrm>
            <a:off x="3200400" y="3575050"/>
            <a:ext cx="1169988" cy="2628900"/>
            <a:chOff x="2016" y="2252"/>
            <a:chExt cx="737" cy="1656"/>
          </a:xfrm>
        </p:grpSpPr>
        <p:cxnSp>
          <p:nvCxnSpPr>
            <p:cNvPr id="86" name="AutoShape 84"/>
            <p:cNvCxnSpPr>
              <a:cxnSpLocks noChangeShapeType="1"/>
            </p:cNvCxnSpPr>
            <p:nvPr/>
          </p:nvCxnSpPr>
          <p:spPr bwMode="auto">
            <a:xfrm rot="10800000" flipV="1">
              <a:off x="2706" y="2252"/>
              <a:ext cx="47" cy="1656"/>
            </a:xfrm>
            <a:prstGeom prst="curvedConnector3">
              <a:avLst>
                <a:gd name="adj1" fmla="val 1185102"/>
              </a:avLst>
            </a:prstGeom>
            <a:noFill/>
            <a:ln w="38100">
              <a:solidFill>
                <a:srgbClr val="FF99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Rectangle 85"/>
            <p:cNvSpPr>
              <a:spLocks noChangeArrowheads="1"/>
            </p:cNvSpPr>
            <p:nvPr/>
          </p:nvSpPr>
          <p:spPr bwMode="auto">
            <a:xfrm rot="5400000">
              <a:off x="1800" y="3048"/>
              <a:ext cx="576" cy="144"/>
            </a:xfrm>
            <a:prstGeom prst="rect">
              <a:avLst/>
            </a:prstGeom>
            <a:noFill/>
            <a:ln>
              <a:noFill/>
            </a:ln>
            <a:effectLst/>
            <a:extLst>
              <a:ext uri="{909E8E84-426E-40DD-AFC4-6F175D3DCCD1}">
                <a14:hiddenFill xmlns:a14="http://schemas.microsoft.com/office/drawing/2010/main">
                  <a:solidFill>
                    <a:srgbClr val="FFCC00">
                      <a:alpha val="92000"/>
                    </a:srgbClr>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anchor="ctr"/>
            <a:lstStyle/>
            <a:p>
              <a:pPr>
                <a:spcBef>
                  <a:spcPct val="50000"/>
                </a:spcBef>
              </a:pPr>
              <a:r>
                <a:rPr lang="zh-CN" altLang="en-US" sz="1600">
                  <a:solidFill>
                    <a:srgbClr val="0000FF"/>
                  </a:solidFill>
                  <a:latin typeface="微软雅黑" pitchFamily="34" charset="-122"/>
                  <a:ea typeface="微软雅黑" pitchFamily="34" charset="-122"/>
                </a:rPr>
                <a:t>绑定</a:t>
              </a:r>
            </a:p>
          </p:txBody>
        </p:sp>
      </p:grpSp>
      <p:grpSp>
        <p:nvGrpSpPr>
          <p:cNvPr id="88" name="Group 86"/>
          <p:cNvGrpSpPr>
            <a:grpSpLocks/>
          </p:cNvGrpSpPr>
          <p:nvPr/>
        </p:nvGrpSpPr>
        <p:grpSpPr bwMode="auto">
          <a:xfrm>
            <a:off x="1981200" y="5943600"/>
            <a:ext cx="2209800" cy="304800"/>
            <a:chOff x="1248" y="3744"/>
            <a:chExt cx="1392" cy="192"/>
          </a:xfrm>
        </p:grpSpPr>
        <p:sp>
          <p:nvSpPr>
            <p:cNvPr id="89" name="Line 87"/>
            <p:cNvSpPr>
              <a:spLocks noChangeShapeType="1"/>
            </p:cNvSpPr>
            <p:nvPr/>
          </p:nvSpPr>
          <p:spPr bwMode="auto">
            <a:xfrm flipV="1">
              <a:off x="1248" y="3936"/>
              <a:ext cx="1392" cy="0"/>
            </a:xfrm>
            <a:prstGeom prst="line">
              <a:avLst/>
            </a:prstGeom>
            <a:noFill/>
            <a:ln w="38100">
              <a:solidFill>
                <a:srgbClr val="FF99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anchor="ctr"/>
            <a:lstStyle/>
            <a:p>
              <a:endParaRPr lang="zh-CN" altLang="en-US">
                <a:latin typeface="微软雅黑" pitchFamily="34" charset="-122"/>
                <a:ea typeface="微软雅黑" pitchFamily="34" charset="-122"/>
              </a:endParaRPr>
            </a:p>
          </p:txBody>
        </p:sp>
        <p:sp>
          <p:nvSpPr>
            <p:cNvPr id="90" name="Rectangle 88"/>
            <p:cNvSpPr>
              <a:spLocks noChangeArrowheads="1"/>
            </p:cNvSpPr>
            <p:nvPr/>
          </p:nvSpPr>
          <p:spPr bwMode="auto">
            <a:xfrm>
              <a:off x="1680" y="3744"/>
              <a:ext cx="576" cy="144"/>
            </a:xfrm>
            <a:prstGeom prst="rect">
              <a:avLst/>
            </a:prstGeom>
            <a:noFill/>
            <a:ln>
              <a:noFill/>
            </a:ln>
            <a:effectLst/>
            <a:extLst>
              <a:ext uri="{909E8E84-426E-40DD-AFC4-6F175D3DCCD1}">
                <a14:hiddenFill xmlns:a14="http://schemas.microsoft.com/office/drawing/2010/main">
                  <a:solidFill>
                    <a:srgbClr val="FFCC00">
                      <a:alpha val="92000"/>
                    </a:srgbClr>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anchor="ctr"/>
            <a:lstStyle/>
            <a:p>
              <a:pPr>
                <a:spcBef>
                  <a:spcPct val="50000"/>
                </a:spcBef>
              </a:pPr>
              <a:r>
                <a:rPr lang="zh-CN" altLang="en-US" sz="1600">
                  <a:solidFill>
                    <a:srgbClr val="0000FF"/>
                  </a:solidFill>
                  <a:latin typeface="微软雅黑" pitchFamily="34" charset="-122"/>
                  <a:ea typeface="微软雅黑" pitchFamily="34" charset="-122"/>
                </a:rPr>
                <a:t>绑定</a:t>
              </a:r>
            </a:p>
          </p:txBody>
        </p:sp>
      </p:grpSp>
      <p:grpSp>
        <p:nvGrpSpPr>
          <p:cNvPr id="91" name="Group 89"/>
          <p:cNvGrpSpPr>
            <a:grpSpLocks/>
          </p:cNvGrpSpPr>
          <p:nvPr/>
        </p:nvGrpSpPr>
        <p:grpSpPr bwMode="auto">
          <a:xfrm>
            <a:off x="5257800" y="2971800"/>
            <a:ext cx="2060575" cy="3063875"/>
            <a:chOff x="3312" y="1872"/>
            <a:chExt cx="1298" cy="1930"/>
          </a:xfrm>
        </p:grpSpPr>
        <p:cxnSp>
          <p:nvCxnSpPr>
            <p:cNvPr id="92" name="AutoShape 90"/>
            <p:cNvCxnSpPr>
              <a:cxnSpLocks noChangeShapeType="1"/>
            </p:cNvCxnSpPr>
            <p:nvPr/>
          </p:nvCxnSpPr>
          <p:spPr bwMode="auto">
            <a:xfrm rot="5400000">
              <a:off x="2996" y="2188"/>
              <a:ext cx="1930" cy="1298"/>
            </a:xfrm>
            <a:prstGeom prst="curvedConnector2">
              <a:avLst/>
            </a:prstGeom>
            <a:noFill/>
            <a:ln w="38100">
              <a:solidFill>
                <a:srgbClr val="66CCFF"/>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 name="Rectangle 91"/>
            <p:cNvSpPr>
              <a:spLocks noChangeArrowheads="1"/>
            </p:cNvSpPr>
            <p:nvPr/>
          </p:nvSpPr>
          <p:spPr bwMode="auto">
            <a:xfrm rot="-3995718">
              <a:off x="4200" y="2808"/>
              <a:ext cx="576" cy="144"/>
            </a:xfrm>
            <a:prstGeom prst="rect">
              <a:avLst/>
            </a:prstGeom>
            <a:noFill/>
            <a:ln>
              <a:noFill/>
            </a:ln>
            <a:effectLst/>
            <a:extLst>
              <a:ext uri="{909E8E84-426E-40DD-AFC4-6F175D3DCCD1}">
                <a14:hiddenFill xmlns:a14="http://schemas.microsoft.com/office/drawing/2010/main">
                  <a:solidFill>
                    <a:srgbClr val="FFCC00">
                      <a:alpha val="92000"/>
                    </a:srgbClr>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anchor="ctr"/>
            <a:lstStyle/>
            <a:p>
              <a:pPr>
                <a:spcBef>
                  <a:spcPct val="50000"/>
                </a:spcBef>
              </a:pPr>
              <a:r>
                <a:rPr lang="zh-CN" altLang="en-US" sz="1600">
                  <a:solidFill>
                    <a:srgbClr val="0000FF"/>
                  </a:solidFill>
                  <a:latin typeface="微软雅黑" pitchFamily="34" charset="-122"/>
                  <a:ea typeface="微软雅黑" pitchFamily="34" charset="-122"/>
                </a:rPr>
                <a:t>监控</a:t>
              </a:r>
            </a:p>
          </p:txBody>
        </p:sp>
      </p:grpSp>
      <p:grpSp>
        <p:nvGrpSpPr>
          <p:cNvPr id="94" name="Group 92"/>
          <p:cNvGrpSpPr>
            <a:grpSpLocks/>
          </p:cNvGrpSpPr>
          <p:nvPr/>
        </p:nvGrpSpPr>
        <p:grpSpPr bwMode="auto">
          <a:xfrm>
            <a:off x="5257800" y="5867400"/>
            <a:ext cx="2286000" cy="381000"/>
            <a:chOff x="3312" y="3696"/>
            <a:chExt cx="1440" cy="240"/>
          </a:xfrm>
        </p:grpSpPr>
        <p:sp>
          <p:nvSpPr>
            <p:cNvPr id="95" name="Line 93"/>
            <p:cNvSpPr>
              <a:spLocks noChangeShapeType="1"/>
            </p:cNvSpPr>
            <p:nvPr/>
          </p:nvSpPr>
          <p:spPr bwMode="auto">
            <a:xfrm>
              <a:off x="3312" y="3888"/>
              <a:ext cx="1440" cy="48"/>
            </a:xfrm>
            <a:prstGeom prst="line">
              <a:avLst/>
            </a:prstGeom>
            <a:noFill/>
            <a:ln w="38100">
              <a:solidFill>
                <a:srgbClr val="FF00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anchor="ctr"/>
            <a:lstStyle/>
            <a:p>
              <a:endParaRPr lang="zh-CN" altLang="en-US">
                <a:latin typeface="微软雅黑" pitchFamily="34" charset="-122"/>
                <a:ea typeface="微软雅黑" pitchFamily="34" charset="-122"/>
              </a:endParaRPr>
            </a:p>
          </p:txBody>
        </p:sp>
        <p:sp>
          <p:nvSpPr>
            <p:cNvPr id="96" name="Rectangle 94"/>
            <p:cNvSpPr>
              <a:spLocks noChangeArrowheads="1"/>
            </p:cNvSpPr>
            <p:nvPr/>
          </p:nvSpPr>
          <p:spPr bwMode="auto">
            <a:xfrm>
              <a:off x="3744" y="3696"/>
              <a:ext cx="576" cy="144"/>
            </a:xfrm>
            <a:prstGeom prst="rect">
              <a:avLst/>
            </a:prstGeom>
            <a:noFill/>
            <a:ln>
              <a:noFill/>
            </a:ln>
            <a:effectLst/>
            <a:extLst>
              <a:ext uri="{909E8E84-426E-40DD-AFC4-6F175D3DCCD1}">
                <a14:hiddenFill xmlns:a14="http://schemas.microsoft.com/office/drawing/2010/main">
                  <a:solidFill>
                    <a:srgbClr val="FFCC00">
                      <a:alpha val="92000"/>
                    </a:srgbClr>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anchor="ctr"/>
            <a:lstStyle/>
            <a:p>
              <a:pPr>
                <a:spcBef>
                  <a:spcPct val="50000"/>
                </a:spcBef>
              </a:pPr>
              <a:r>
                <a:rPr lang="zh-CN" altLang="en-US" sz="1600">
                  <a:solidFill>
                    <a:srgbClr val="0000FF"/>
                  </a:solidFill>
                  <a:latin typeface="微软雅黑" pitchFamily="34" charset="-122"/>
                  <a:ea typeface="微软雅黑" pitchFamily="34" charset="-122"/>
                </a:rPr>
                <a:t>开发</a:t>
              </a:r>
            </a:p>
          </p:txBody>
        </p:sp>
      </p:grpSp>
      <p:grpSp>
        <p:nvGrpSpPr>
          <p:cNvPr id="97" name="Group 95"/>
          <p:cNvGrpSpPr>
            <a:grpSpLocks/>
          </p:cNvGrpSpPr>
          <p:nvPr/>
        </p:nvGrpSpPr>
        <p:grpSpPr bwMode="auto">
          <a:xfrm>
            <a:off x="2057400" y="5181600"/>
            <a:ext cx="2057400" cy="914400"/>
            <a:chOff x="1440" y="3264"/>
            <a:chExt cx="1152" cy="624"/>
          </a:xfrm>
        </p:grpSpPr>
        <p:sp>
          <p:nvSpPr>
            <p:cNvPr id="98" name="Line 96"/>
            <p:cNvSpPr>
              <a:spLocks noChangeShapeType="1"/>
            </p:cNvSpPr>
            <p:nvPr/>
          </p:nvSpPr>
          <p:spPr bwMode="auto">
            <a:xfrm flipV="1">
              <a:off x="1440" y="3264"/>
              <a:ext cx="1152" cy="624"/>
            </a:xfrm>
            <a:prstGeom prst="line">
              <a:avLst/>
            </a:prstGeom>
            <a:noFill/>
            <a:ln w="38100">
              <a:solidFill>
                <a:srgbClr val="FF00FF"/>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anchor="ctr"/>
            <a:lstStyle/>
            <a:p>
              <a:endParaRPr lang="zh-CN" altLang="en-US">
                <a:latin typeface="微软雅黑" pitchFamily="34" charset="-122"/>
                <a:ea typeface="微软雅黑" pitchFamily="34" charset="-122"/>
              </a:endParaRPr>
            </a:p>
          </p:txBody>
        </p:sp>
        <p:sp>
          <p:nvSpPr>
            <p:cNvPr id="99" name="Rectangle 97"/>
            <p:cNvSpPr>
              <a:spLocks noChangeArrowheads="1"/>
            </p:cNvSpPr>
            <p:nvPr/>
          </p:nvSpPr>
          <p:spPr bwMode="auto">
            <a:xfrm rot="-1599183">
              <a:off x="1584" y="3456"/>
              <a:ext cx="576" cy="144"/>
            </a:xfrm>
            <a:prstGeom prst="rect">
              <a:avLst/>
            </a:prstGeom>
            <a:noFill/>
            <a:ln>
              <a:noFill/>
            </a:ln>
            <a:effectLst/>
            <a:extLst>
              <a:ext uri="{909E8E84-426E-40DD-AFC4-6F175D3DCCD1}">
                <a14:hiddenFill xmlns:a14="http://schemas.microsoft.com/office/drawing/2010/main">
                  <a:solidFill>
                    <a:srgbClr val="FFCC00">
                      <a:alpha val="92000"/>
                    </a:srgbClr>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anchor="ctr"/>
            <a:lstStyle/>
            <a:p>
              <a:pPr>
                <a:spcBef>
                  <a:spcPct val="50000"/>
                </a:spcBef>
              </a:pPr>
              <a:r>
                <a:rPr lang="zh-CN" altLang="en-US" sz="1600">
                  <a:solidFill>
                    <a:srgbClr val="0000FF"/>
                  </a:solidFill>
                  <a:latin typeface="微软雅黑" pitchFamily="34" charset="-122"/>
                  <a:ea typeface="微软雅黑" pitchFamily="34" charset="-122"/>
                </a:rPr>
                <a:t>发现</a:t>
              </a:r>
            </a:p>
          </p:txBody>
        </p:sp>
      </p:grpSp>
    </p:spTree>
    <p:extLst>
      <p:ext uri="{BB962C8B-B14F-4D97-AF65-F5344CB8AC3E}">
        <p14:creationId xmlns:p14="http://schemas.microsoft.com/office/powerpoint/2010/main" val="365201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right)">
                                      <p:cBhvr>
                                        <p:cTn id="7" dur="1000"/>
                                        <p:tgtEl>
                                          <p:spTgt spid="94"/>
                                        </p:tgtEl>
                                      </p:cBhvr>
                                    </p:animEffect>
                                  </p:childTnLst>
                                </p:cTn>
                              </p:par>
                              <p:par>
                                <p:cTn id="8" presetID="22" presetClass="entr" presetSubtype="8" fill="hold"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wipe(left)">
                                      <p:cBhvr>
                                        <p:cTn id="10" dur="1000"/>
                                        <p:tgtEl>
                                          <p:spTgt spid="7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down)">
                                      <p:cBhvr>
                                        <p:cTn id="15" dur="500"/>
                                        <p:tgtEl>
                                          <p:spTgt spid="7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7"/>
                                        </p:tgtEl>
                                        <p:attrNameLst>
                                          <p:attrName>style.visibility</p:attrName>
                                        </p:attrNameLst>
                                      </p:cBhvr>
                                      <p:to>
                                        <p:strVal val="visible"/>
                                      </p:to>
                                    </p:set>
                                    <p:animEffect transition="in" filter="wipe(left)">
                                      <p:cBhvr>
                                        <p:cTn id="20" dur="1000"/>
                                        <p:tgtEl>
                                          <p:spTgt spid="97"/>
                                        </p:tgtEl>
                                      </p:cBhvr>
                                    </p:animEffect>
                                  </p:childTnLst>
                                </p:cTn>
                              </p:par>
                              <p:par>
                                <p:cTn id="21" presetID="22" presetClass="entr" presetSubtype="1" fill="hold" nodeType="with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wipe(up)">
                                      <p:cBhvr>
                                        <p:cTn id="23" dur="1000"/>
                                        <p:tgtEl>
                                          <p:spTgt spid="82"/>
                                        </p:tgtEl>
                                      </p:cBhvr>
                                    </p:animEffect>
                                  </p:childTnLst>
                                </p:cTn>
                              </p:par>
                              <p:par>
                                <p:cTn id="24" presetID="22" presetClass="entr" presetSubtype="1" fill="hold" nodeType="with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wipe(up)">
                                      <p:cBhvr>
                                        <p:cTn id="26" dur="1000"/>
                                        <p:tgtEl>
                                          <p:spTgt spid="7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down)">
                                      <p:cBhvr>
                                        <p:cTn id="31" dur="1000"/>
                                        <p:tgtEl>
                                          <p:spTgt spid="67"/>
                                        </p:tgtEl>
                                      </p:cBhvr>
                                    </p:animEffect>
                                  </p:childTnLst>
                                </p:cTn>
                              </p:par>
                              <p:par>
                                <p:cTn id="32" presetID="22" presetClass="entr" presetSubtype="4" fill="hold" nodeType="with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wipe(down)">
                                      <p:cBhvr>
                                        <p:cTn id="34" dur="1000"/>
                                        <p:tgtEl>
                                          <p:spTgt spid="88"/>
                                        </p:tgtEl>
                                      </p:cBhvr>
                                    </p:animEffect>
                                  </p:childTnLst>
                                </p:cTn>
                              </p:par>
                              <p:par>
                                <p:cTn id="35" presetID="22" presetClass="entr" presetSubtype="4" fill="hold" nodeType="with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wipe(down)">
                                      <p:cBhvr>
                                        <p:cTn id="37" dur="500"/>
                                        <p:tgtEl>
                                          <p:spTgt spid="8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wipe(down)">
                                      <p:cBhvr>
                                        <p:cTn id="42" dur="1000"/>
                                        <p:tgtEl>
                                          <p:spTgt spid="76"/>
                                        </p:tgtEl>
                                      </p:cBhvr>
                                    </p:animEffect>
                                  </p:childTnLst>
                                </p:cTn>
                              </p:par>
                              <p:par>
                                <p:cTn id="43" presetID="22" presetClass="entr" presetSubtype="4" fill="hold" nodeType="withEffect">
                                  <p:stCondLst>
                                    <p:cond delay="0"/>
                                  </p:stCondLst>
                                  <p:childTnLst>
                                    <p:set>
                                      <p:cBhvr>
                                        <p:cTn id="44" dur="1" fill="hold">
                                          <p:stCondLst>
                                            <p:cond delay="0"/>
                                          </p:stCondLst>
                                        </p:cTn>
                                        <p:tgtEl>
                                          <p:spTgt spid="91"/>
                                        </p:tgtEl>
                                        <p:attrNameLst>
                                          <p:attrName>style.visibility</p:attrName>
                                        </p:attrNameLst>
                                      </p:cBhvr>
                                      <p:to>
                                        <p:strVal val="visible"/>
                                      </p:to>
                                    </p:set>
                                    <p:animEffect transition="in" filter="wipe(down)">
                                      <p:cBhvr>
                                        <p:cTn id="45" dur="1000"/>
                                        <p:tgtEl>
                                          <p:spTgt spid="91"/>
                                        </p:tgtEl>
                                      </p:cBhvr>
                                    </p:animEffect>
                                  </p:childTnLst>
                                </p:cTn>
                              </p:par>
                            </p:childTnLst>
                          </p:cTn>
                        </p:par>
                      </p:childTnLst>
                    </p:cTn>
                  </p:par>
                  <p:par>
                    <p:cTn id="46" fill="hold">
                      <p:stCondLst>
                        <p:cond delay="indefinite"/>
                      </p:stCondLst>
                      <p:childTnLst>
                        <p:par>
                          <p:cTn id="47" fill="hold">
                            <p:stCondLst>
                              <p:cond delay="0"/>
                            </p:stCondLst>
                            <p:childTnLst>
                              <p:par>
                                <p:cTn id="48" presetID="27" presetClass="emph" presetSubtype="0" fill="hold" grpId="0" nodeType="clickEffect" nodePh="1">
                                  <p:stCondLst>
                                    <p:cond delay="0"/>
                                  </p:stCondLst>
                                  <p:endCondLst>
                                    <p:cond evt="begin" delay="0">
                                      <p:tn val="48"/>
                                    </p:cond>
                                  </p:endCondLst>
                                  <p:childTnLst>
                                    <p:animClr clrSpc="rgb" dir="cw">
                                      <p:cBhvr override="childStyle">
                                        <p:cTn id="49" dur="250" autoRev="1" fill="hold"/>
                                        <p:tgtEl>
                                          <p:spTgt spid="5"/>
                                        </p:tgtEl>
                                        <p:attrNameLst>
                                          <p:attrName>style.color</p:attrName>
                                        </p:attrNameLst>
                                      </p:cBhvr>
                                      <p:to>
                                        <a:schemeClr val="bg1"/>
                                      </p:to>
                                    </p:animClr>
                                    <p:animClr clrSpc="rgb" dir="cw">
                                      <p:cBhvr>
                                        <p:cTn id="50" dur="250" autoRev="1" fill="hold"/>
                                        <p:tgtEl>
                                          <p:spTgt spid="5"/>
                                        </p:tgtEl>
                                        <p:attrNameLst>
                                          <p:attrName>fillcolor</p:attrName>
                                        </p:attrNameLst>
                                      </p:cBhvr>
                                      <p:to>
                                        <a:schemeClr val="bg1"/>
                                      </p:to>
                                    </p:animClr>
                                    <p:set>
                                      <p:cBhvr>
                                        <p:cTn id="51" dur="250" autoRev="1" fill="hold"/>
                                        <p:tgtEl>
                                          <p:spTgt spid="5"/>
                                        </p:tgtEl>
                                        <p:attrNameLst>
                                          <p:attrName>fill.type</p:attrName>
                                        </p:attrNameLst>
                                      </p:cBhvr>
                                      <p:to>
                                        <p:strVal val="solid"/>
                                      </p:to>
                                    </p:set>
                                    <p:set>
                                      <p:cBhvr>
                                        <p:cTn id="52" dur="250" autoRev="1"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Web Services</a:t>
            </a:r>
            <a:r>
              <a:rPr lang="zh-CN" altLang="en-US" dirty="0" smtClean="0"/>
              <a:t>的静态</a:t>
            </a:r>
            <a:r>
              <a:rPr lang="zh-CN" altLang="en-US" dirty="0"/>
              <a:t>体系结构</a:t>
            </a:r>
          </a:p>
        </p:txBody>
      </p:sp>
      <p:grpSp>
        <p:nvGrpSpPr>
          <p:cNvPr id="5" name="Group 22"/>
          <p:cNvGrpSpPr>
            <a:grpSpLocks/>
          </p:cNvGrpSpPr>
          <p:nvPr/>
        </p:nvGrpSpPr>
        <p:grpSpPr bwMode="auto">
          <a:xfrm>
            <a:off x="899592" y="1340768"/>
            <a:ext cx="6913564" cy="4886326"/>
            <a:chOff x="521" y="987"/>
            <a:chExt cx="4355" cy="3078"/>
          </a:xfrm>
        </p:grpSpPr>
        <p:sp>
          <p:nvSpPr>
            <p:cNvPr id="6" name="Rectangle 5"/>
            <p:cNvSpPr>
              <a:spLocks noChangeArrowheads="1"/>
            </p:cNvSpPr>
            <p:nvPr/>
          </p:nvSpPr>
          <p:spPr bwMode="auto">
            <a:xfrm>
              <a:off x="1489" y="1425"/>
              <a:ext cx="2226" cy="2421"/>
            </a:xfrm>
            <a:prstGeom prst="rect">
              <a:avLst/>
            </a:prstGeom>
            <a:solidFill>
              <a:srgbClr val="FFFFFF"/>
            </a:solidFill>
            <a:ln w="19050">
              <a:solidFill>
                <a:srgbClr val="000000"/>
              </a:solidFill>
              <a:miter lim="800000"/>
              <a:headEnd/>
              <a:tailEnd/>
            </a:ln>
          </p:spPr>
          <p:txBody>
            <a:bodyPr/>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endParaRPr lang="zh-CN" altLang="en-US">
                <a:latin typeface="微软雅黑" pitchFamily="34" charset="-122"/>
                <a:ea typeface="微软雅黑" pitchFamily="34" charset="-122"/>
              </a:endParaRPr>
            </a:p>
          </p:txBody>
        </p:sp>
        <p:sp>
          <p:nvSpPr>
            <p:cNvPr id="7" name="Rectangle 6"/>
            <p:cNvSpPr>
              <a:spLocks noChangeArrowheads="1"/>
            </p:cNvSpPr>
            <p:nvPr/>
          </p:nvSpPr>
          <p:spPr bwMode="auto">
            <a:xfrm>
              <a:off x="1489" y="987"/>
              <a:ext cx="1064" cy="376"/>
            </a:xfrm>
            <a:prstGeom prst="rect">
              <a:avLst/>
            </a:prstGeom>
            <a:solidFill>
              <a:srgbClr val="FFFFFF"/>
            </a:solidFill>
            <a:ln w="19050">
              <a:solidFill>
                <a:srgbClr val="000000"/>
              </a:solidFill>
              <a:miter lim="800000"/>
              <a:headEnd/>
              <a:tailEnd/>
            </a:ln>
          </p:spPr>
          <p:txBody>
            <a:bodyPr lIns="0" tIns="0" rIns="0" bIns="0"/>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pPr algn="ctr"/>
              <a:r>
                <a:rPr lang="en-US" altLang="zh-CN" sz="1800" dirty="0">
                  <a:solidFill>
                    <a:schemeClr val="accent2"/>
                  </a:solidFill>
                  <a:latin typeface="微软雅黑" pitchFamily="34" charset="-122"/>
                  <a:ea typeface="微软雅黑" pitchFamily="34" charset="-122"/>
                </a:rPr>
                <a:t>Service Flow</a:t>
              </a:r>
            </a:p>
            <a:p>
              <a:pPr algn="ctr"/>
              <a:r>
                <a:rPr lang="zh-CN" altLang="en-US" sz="1800" dirty="0">
                  <a:solidFill>
                    <a:schemeClr val="accent2"/>
                  </a:solidFill>
                  <a:latin typeface="微软雅黑" pitchFamily="34" charset="-122"/>
                  <a:ea typeface="微软雅黑" pitchFamily="34" charset="-122"/>
                </a:rPr>
                <a:t>服务流</a:t>
              </a:r>
            </a:p>
          </p:txBody>
        </p:sp>
        <p:sp>
          <p:nvSpPr>
            <p:cNvPr id="8" name="Rectangle 7"/>
            <p:cNvSpPr>
              <a:spLocks noChangeArrowheads="1"/>
            </p:cNvSpPr>
            <p:nvPr/>
          </p:nvSpPr>
          <p:spPr bwMode="auto">
            <a:xfrm>
              <a:off x="2650" y="987"/>
              <a:ext cx="1065" cy="376"/>
            </a:xfrm>
            <a:prstGeom prst="rect">
              <a:avLst/>
            </a:prstGeom>
            <a:solidFill>
              <a:srgbClr val="FFFFFF"/>
            </a:solidFill>
            <a:ln w="19050">
              <a:solidFill>
                <a:srgbClr val="000000"/>
              </a:solidFill>
              <a:miter lim="800000"/>
              <a:headEnd/>
              <a:tailEnd/>
            </a:ln>
          </p:spPr>
          <p:txBody>
            <a:bodyPr lIns="0" tIns="0" rIns="0" bIns="0"/>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pPr algn="ctr"/>
              <a:r>
                <a:rPr lang="en-US" altLang="zh-CN" sz="1800" dirty="0">
                  <a:solidFill>
                    <a:schemeClr val="accent2"/>
                  </a:solidFill>
                  <a:latin typeface="微软雅黑" pitchFamily="34" charset="-122"/>
                  <a:ea typeface="微软雅黑" pitchFamily="34" charset="-122"/>
                </a:rPr>
                <a:t>Work Flow</a:t>
              </a:r>
            </a:p>
            <a:p>
              <a:pPr algn="ctr"/>
              <a:r>
                <a:rPr lang="zh-CN" altLang="en-US" sz="1800" dirty="0">
                  <a:solidFill>
                    <a:schemeClr val="accent2"/>
                  </a:solidFill>
                  <a:latin typeface="微软雅黑" pitchFamily="34" charset="-122"/>
                  <a:ea typeface="微软雅黑" pitchFamily="34" charset="-122"/>
                </a:rPr>
                <a:t>工作流</a:t>
              </a:r>
            </a:p>
          </p:txBody>
        </p:sp>
        <p:sp>
          <p:nvSpPr>
            <p:cNvPr id="9" name="Rectangle 8"/>
            <p:cNvSpPr>
              <a:spLocks noChangeArrowheads="1"/>
            </p:cNvSpPr>
            <p:nvPr/>
          </p:nvSpPr>
          <p:spPr bwMode="auto">
            <a:xfrm>
              <a:off x="1586" y="1532"/>
              <a:ext cx="2032" cy="376"/>
            </a:xfrm>
            <a:prstGeom prst="rect">
              <a:avLst/>
            </a:prstGeom>
            <a:solidFill>
              <a:srgbClr val="FFFFFF"/>
            </a:solidFill>
            <a:ln w="19050">
              <a:solidFill>
                <a:srgbClr val="000000"/>
              </a:solidFill>
              <a:miter lim="800000"/>
              <a:headEnd/>
              <a:tailEnd/>
            </a:ln>
          </p:spPr>
          <p:txBody>
            <a:bodyPr lIns="0" tIns="0" rIns="0" bIns="0"/>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pPr algn="ctr"/>
              <a:r>
                <a:rPr lang="en-US" altLang="zh-CN" sz="1800" dirty="0">
                  <a:solidFill>
                    <a:schemeClr val="accent2"/>
                  </a:solidFill>
                  <a:latin typeface="微软雅黑" pitchFamily="34" charset="-122"/>
                  <a:ea typeface="微软雅黑" pitchFamily="34" charset="-122"/>
                </a:rPr>
                <a:t>Service Discovery</a:t>
              </a:r>
            </a:p>
            <a:p>
              <a:pPr algn="ctr"/>
              <a:r>
                <a:rPr lang="zh-CN" altLang="en-US" sz="1800" dirty="0">
                  <a:solidFill>
                    <a:schemeClr val="accent2"/>
                  </a:solidFill>
                  <a:latin typeface="微软雅黑" pitchFamily="34" charset="-122"/>
                  <a:ea typeface="微软雅黑" pitchFamily="34" charset="-122"/>
                </a:rPr>
                <a:t>服务发现</a:t>
              </a:r>
            </a:p>
          </p:txBody>
        </p:sp>
        <p:sp>
          <p:nvSpPr>
            <p:cNvPr id="10" name="Rectangle 9"/>
            <p:cNvSpPr>
              <a:spLocks noChangeArrowheads="1"/>
            </p:cNvSpPr>
            <p:nvPr/>
          </p:nvSpPr>
          <p:spPr bwMode="auto">
            <a:xfrm>
              <a:off x="1586" y="1998"/>
              <a:ext cx="2032" cy="376"/>
            </a:xfrm>
            <a:prstGeom prst="rect">
              <a:avLst/>
            </a:prstGeom>
            <a:solidFill>
              <a:srgbClr val="FFFFFF"/>
            </a:solidFill>
            <a:ln w="19050">
              <a:solidFill>
                <a:srgbClr val="000000"/>
              </a:solidFill>
              <a:miter lim="800000"/>
              <a:headEnd/>
              <a:tailEnd/>
            </a:ln>
          </p:spPr>
          <p:txBody>
            <a:bodyPr lIns="0" tIns="0" rIns="0" bIns="0"/>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pPr algn="ctr"/>
              <a:r>
                <a:rPr lang="en-US" altLang="zh-CN" sz="1800" dirty="0">
                  <a:solidFill>
                    <a:schemeClr val="accent2"/>
                  </a:solidFill>
                  <a:latin typeface="微软雅黑" pitchFamily="34" charset="-122"/>
                  <a:ea typeface="微软雅黑" pitchFamily="34" charset="-122"/>
                </a:rPr>
                <a:t>Service Publication</a:t>
              </a:r>
            </a:p>
            <a:p>
              <a:pPr algn="ctr"/>
              <a:r>
                <a:rPr lang="zh-CN" altLang="en-US" sz="1800" dirty="0">
                  <a:solidFill>
                    <a:schemeClr val="accent2"/>
                  </a:solidFill>
                  <a:latin typeface="微软雅黑" pitchFamily="34" charset="-122"/>
                  <a:ea typeface="微软雅黑" pitchFamily="34" charset="-122"/>
                </a:rPr>
                <a:t>服务发布</a:t>
              </a:r>
            </a:p>
          </p:txBody>
        </p:sp>
        <p:sp>
          <p:nvSpPr>
            <p:cNvPr id="11" name="Rectangle 10"/>
            <p:cNvSpPr>
              <a:spLocks noChangeArrowheads="1"/>
            </p:cNvSpPr>
            <p:nvPr/>
          </p:nvSpPr>
          <p:spPr bwMode="auto">
            <a:xfrm>
              <a:off x="1590" y="2461"/>
              <a:ext cx="2032" cy="376"/>
            </a:xfrm>
            <a:prstGeom prst="rect">
              <a:avLst/>
            </a:prstGeom>
            <a:solidFill>
              <a:srgbClr val="FFFFFF"/>
            </a:solidFill>
            <a:ln w="19050">
              <a:solidFill>
                <a:srgbClr val="000000"/>
              </a:solidFill>
              <a:miter lim="800000"/>
              <a:headEnd/>
              <a:tailEnd/>
            </a:ln>
          </p:spPr>
          <p:txBody>
            <a:bodyPr lIns="0" tIns="0" rIns="0" bIns="0"/>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pPr algn="ctr"/>
              <a:r>
                <a:rPr lang="en-US" altLang="zh-CN" sz="1800" dirty="0">
                  <a:solidFill>
                    <a:schemeClr val="accent2"/>
                  </a:solidFill>
                  <a:latin typeface="微软雅黑" pitchFamily="34" charset="-122"/>
                  <a:ea typeface="微软雅黑" pitchFamily="34" charset="-122"/>
                </a:rPr>
                <a:t>Service Description</a:t>
              </a:r>
            </a:p>
            <a:p>
              <a:pPr algn="ctr"/>
              <a:r>
                <a:rPr lang="zh-CN" altLang="en-US" sz="1800" dirty="0">
                  <a:solidFill>
                    <a:schemeClr val="accent2"/>
                  </a:solidFill>
                  <a:latin typeface="微软雅黑" pitchFamily="34" charset="-122"/>
                  <a:ea typeface="微软雅黑" pitchFamily="34" charset="-122"/>
                </a:rPr>
                <a:t>服务描述</a:t>
              </a:r>
            </a:p>
          </p:txBody>
        </p:sp>
        <p:sp>
          <p:nvSpPr>
            <p:cNvPr id="12" name="Rectangle 11"/>
            <p:cNvSpPr>
              <a:spLocks noChangeArrowheads="1"/>
            </p:cNvSpPr>
            <p:nvPr/>
          </p:nvSpPr>
          <p:spPr bwMode="auto">
            <a:xfrm>
              <a:off x="1586" y="2915"/>
              <a:ext cx="2032" cy="376"/>
            </a:xfrm>
            <a:prstGeom prst="rect">
              <a:avLst/>
            </a:prstGeom>
            <a:solidFill>
              <a:srgbClr val="FFFFFF"/>
            </a:solidFill>
            <a:ln w="19050">
              <a:solidFill>
                <a:srgbClr val="000000"/>
              </a:solidFill>
              <a:miter lim="800000"/>
              <a:headEnd/>
              <a:tailEnd/>
            </a:ln>
          </p:spPr>
          <p:txBody>
            <a:bodyPr lIns="0" tIns="0" rIns="0" bIns="0"/>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pPr algn="ctr"/>
              <a:r>
                <a:rPr lang="en-US" altLang="zh-CN" sz="1800" dirty="0">
                  <a:solidFill>
                    <a:schemeClr val="accent2"/>
                  </a:solidFill>
                  <a:latin typeface="微软雅黑" pitchFamily="34" charset="-122"/>
                  <a:ea typeface="微软雅黑" pitchFamily="34" charset="-122"/>
                </a:rPr>
                <a:t>XML-Based Messaging</a:t>
              </a:r>
            </a:p>
            <a:p>
              <a:pPr algn="ctr"/>
              <a:r>
                <a:rPr lang="zh-CN" altLang="en-US" sz="1800" dirty="0">
                  <a:solidFill>
                    <a:schemeClr val="accent2"/>
                  </a:solidFill>
                  <a:latin typeface="微软雅黑" pitchFamily="34" charset="-122"/>
                  <a:ea typeface="微软雅黑" pitchFamily="34" charset="-122"/>
                </a:rPr>
                <a:t>基于</a:t>
              </a:r>
              <a:r>
                <a:rPr lang="en-US" altLang="zh-CN" sz="1800" dirty="0">
                  <a:solidFill>
                    <a:schemeClr val="accent2"/>
                  </a:solidFill>
                  <a:latin typeface="微软雅黑" pitchFamily="34" charset="-122"/>
                  <a:ea typeface="微软雅黑" pitchFamily="34" charset="-122"/>
                </a:rPr>
                <a:t>XML</a:t>
              </a:r>
              <a:r>
                <a:rPr lang="zh-CN" altLang="en-US" sz="1800" dirty="0">
                  <a:solidFill>
                    <a:schemeClr val="accent2"/>
                  </a:solidFill>
                  <a:latin typeface="微软雅黑" pitchFamily="34" charset="-122"/>
                  <a:ea typeface="微软雅黑" pitchFamily="34" charset="-122"/>
                </a:rPr>
                <a:t>的消息机制</a:t>
              </a:r>
            </a:p>
          </p:txBody>
        </p:sp>
        <p:sp>
          <p:nvSpPr>
            <p:cNvPr id="13" name="Rectangle 12"/>
            <p:cNvSpPr>
              <a:spLocks noChangeArrowheads="1"/>
            </p:cNvSpPr>
            <p:nvPr/>
          </p:nvSpPr>
          <p:spPr bwMode="auto">
            <a:xfrm>
              <a:off x="1586" y="3369"/>
              <a:ext cx="2032" cy="376"/>
            </a:xfrm>
            <a:prstGeom prst="rect">
              <a:avLst/>
            </a:prstGeom>
            <a:solidFill>
              <a:srgbClr val="FFFFFF"/>
            </a:solidFill>
            <a:ln w="19050">
              <a:solidFill>
                <a:srgbClr val="000000"/>
              </a:solidFill>
              <a:miter lim="800000"/>
              <a:headEnd/>
              <a:tailEnd/>
            </a:ln>
          </p:spPr>
          <p:txBody>
            <a:bodyPr lIns="0" tIns="0" rIns="0" bIns="0"/>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pPr algn="ctr"/>
              <a:r>
                <a:rPr lang="en-US" altLang="zh-CN" sz="1800" dirty="0">
                  <a:solidFill>
                    <a:schemeClr val="accent2"/>
                  </a:solidFill>
                  <a:latin typeface="微软雅黑" pitchFamily="34" charset="-122"/>
                  <a:ea typeface="微软雅黑" pitchFamily="34" charset="-122"/>
                </a:rPr>
                <a:t>Network</a:t>
              </a:r>
            </a:p>
            <a:p>
              <a:pPr algn="ctr"/>
              <a:r>
                <a:rPr lang="zh-CN" altLang="en-US" sz="1800" dirty="0">
                  <a:solidFill>
                    <a:schemeClr val="accent2"/>
                  </a:solidFill>
                  <a:latin typeface="微软雅黑" pitchFamily="34" charset="-122"/>
                  <a:ea typeface="微软雅黑" pitchFamily="34" charset="-122"/>
                </a:rPr>
                <a:t>网络</a:t>
              </a:r>
            </a:p>
          </p:txBody>
        </p:sp>
        <p:sp>
          <p:nvSpPr>
            <p:cNvPr id="14" name="Text Box 13"/>
            <p:cNvSpPr txBox="1">
              <a:spLocks noChangeArrowheads="1"/>
            </p:cNvSpPr>
            <p:nvPr/>
          </p:nvSpPr>
          <p:spPr bwMode="auto">
            <a:xfrm>
              <a:off x="715" y="1071"/>
              <a:ext cx="675"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pPr algn="just"/>
              <a:r>
                <a:rPr lang="en-US" altLang="zh-CN" sz="1800">
                  <a:solidFill>
                    <a:srgbClr val="FF0000"/>
                  </a:solidFill>
                  <a:latin typeface="微软雅黑" pitchFamily="34" charset="-122"/>
                  <a:ea typeface="微软雅黑" pitchFamily="34" charset="-122"/>
                </a:rPr>
                <a:t>WSFL</a:t>
              </a:r>
            </a:p>
          </p:txBody>
        </p:sp>
        <p:sp>
          <p:nvSpPr>
            <p:cNvPr id="15" name="Text Box 14"/>
            <p:cNvSpPr txBox="1">
              <a:spLocks noChangeArrowheads="1"/>
            </p:cNvSpPr>
            <p:nvPr/>
          </p:nvSpPr>
          <p:spPr bwMode="auto">
            <a:xfrm>
              <a:off x="726" y="1616"/>
              <a:ext cx="675"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pPr algn="just"/>
              <a:r>
                <a:rPr lang="en-US" altLang="zh-CN" sz="1800">
                  <a:solidFill>
                    <a:srgbClr val="FF0000"/>
                  </a:solidFill>
                  <a:latin typeface="微软雅黑" pitchFamily="34" charset="-122"/>
                  <a:ea typeface="微软雅黑" pitchFamily="34" charset="-122"/>
                </a:rPr>
                <a:t>UDDI</a:t>
              </a:r>
            </a:p>
          </p:txBody>
        </p:sp>
        <p:sp>
          <p:nvSpPr>
            <p:cNvPr id="16" name="Text Box 15"/>
            <p:cNvSpPr txBox="1">
              <a:spLocks noChangeArrowheads="1"/>
            </p:cNvSpPr>
            <p:nvPr/>
          </p:nvSpPr>
          <p:spPr bwMode="auto">
            <a:xfrm>
              <a:off x="726" y="2069"/>
              <a:ext cx="67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pPr algn="just"/>
              <a:r>
                <a:rPr lang="en-US" altLang="zh-CN" sz="1800">
                  <a:solidFill>
                    <a:srgbClr val="FF0000"/>
                  </a:solidFill>
                  <a:latin typeface="微软雅黑" pitchFamily="34" charset="-122"/>
                  <a:ea typeface="微软雅黑" pitchFamily="34" charset="-122"/>
                </a:rPr>
                <a:t>UDDI</a:t>
              </a:r>
            </a:p>
          </p:txBody>
        </p:sp>
        <p:sp>
          <p:nvSpPr>
            <p:cNvPr id="17" name="Text Box 16"/>
            <p:cNvSpPr txBox="1">
              <a:spLocks noChangeArrowheads="1"/>
            </p:cNvSpPr>
            <p:nvPr/>
          </p:nvSpPr>
          <p:spPr bwMode="auto">
            <a:xfrm>
              <a:off x="726" y="2568"/>
              <a:ext cx="774"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pPr algn="just"/>
              <a:r>
                <a:rPr lang="en-US" altLang="zh-CN" sz="1800">
                  <a:solidFill>
                    <a:srgbClr val="FF0000"/>
                  </a:solidFill>
                  <a:latin typeface="微软雅黑" pitchFamily="34" charset="-122"/>
                  <a:ea typeface="微软雅黑" pitchFamily="34" charset="-122"/>
                </a:rPr>
                <a:t>WSDL</a:t>
              </a:r>
            </a:p>
          </p:txBody>
        </p:sp>
        <p:sp>
          <p:nvSpPr>
            <p:cNvPr id="18" name="Text Box 17"/>
            <p:cNvSpPr txBox="1">
              <a:spLocks noChangeArrowheads="1"/>
            </p:cNvSpPr>
            <p:nvPr/>
          </p:nvSpPr>
          <p:spPr bwMode="auto">
            <a:xfrm>
              <a:off x="772" y="3022"/>
              <a:ext cx="675"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pPr algn="just"/>
              <a:r>
                <a:rPr lang="en-US" altLang="zh-CN" sz="1800" dirty="0">
                  <a:solidFill>
                    <a:srgbClr val="FF0000"/>
                  </a:solidFill>
                  <a:latin typeface="微软雅黑" pitchFamily="34" charset="-122"/>
                  <a:ea typeface="微软雅黑" pitchFamily="34" charset="-122"/>
                </a:rPr>
                <a:t>SOAP</a:t>
              </a:r>
            </a:p>
          </p:txBody>
        </p:sp>
        <p:sp>
          <p:nvSpPr>
            <p:cNvPr id="19" name="Text Box 18"/>
            <p:cNvSpPr txBox="1">
              <a:spLocks noChangeArrowheads="1"/>
            </p:cNvSpPr>
            <p:nvPr/>
          </p:nvSpPr>
          <p:spPr bwMode="auto">
            <a:xfrm>
              <a:off x="521" y="3289"/>
              <a:ext cx="1065"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pPr algn="just"/>
              <a:r>
                <a:rPr lang="en-US" altLang="zh-CN" sz="1800">
                  <a:solidFill>
                    <a:srgbClr val="FF0000"/>
                  </a:solidFill>
                  <a:latin typeface="微软雅黑" pitchFamily="34" charset="-122"/>
                  <a:ea typeface="微软雅黑" pitchFamily="34" charset="-122"/>
                </a:rPr>
                <a:t>HTTP, FTP</a:t>
              </a:r>
            </a:p>
            <a:p>
              <a:pPr algn="just"/>
              <a:r>
                <a:rPr lang="en-US" altLang="zh-CN" sz="1800">
                  <a:solidFill>
                    <a:srgbClr val="FF0000"/>
                  </a:solidFill>
                  <a:latin typeface="微软雅黑" pitchFamily="34" charset="-122"/>
                  <a:ea typeface="微软雅黑" pitchFamily="34" charset="-122"/>
                </a:rPr>
                <a:t>SMTP, POP</a:t>
              </a:r>
            </a:p>
            <a:p>
              <a:pPr algn="just"/>
              <a:r>
                <a:rPr lang="en-US" altLang="zh-CN" sz="1800">
                  <a:solidFill>
                    <a:srgbClr val="FF0000"/>
                  </a:solidFill>
                  <a:latin typeface="微软雅黑" pitchFamily="34" charset="-122"/>
                  <a:ea typeface="微软雅黑" pitchFamily="34" charset="-122"/>
                </a:rPr>
                <a:t>IIOP, etc.</a:t>
              </a:r>
            </a:p>
          </p:txBody>
        </p:sp>
        <p:sp>
          <p:nvSpPr>
            <p:cNvPr id="20" name="Rectangle 19"/>
            <p:cNvSpPr>
              <a:spLocks noChangeArrowheads="1"/>
            </p:cNvSpPr>
            <p:nvPr/>
          </p:nvSpPr>
          <p:spPr bwMode="auto">
            <a:xfrm>
              <a:off x="3811" y="987"/>
              <a:ext cx="291" cy="2875"/>
            </a:xfrm>
            <a:prstGeom prst="rect">
              <a:avLst/>
            </a:prstGeom>
            <a:solidFill>
              <a:srgbClr val="FFFFFF"/>
            </a:solidFill>
            <a:ln w="19050">
              <a:solidFill>
                <a:srgbClr val="000000"/>
              </a:solidFill>
              <a:miter lim="800000"/>
              <a:headEnd/>
              <a:tailEnd/>
            </a:ln>
          </p:spPr>
          <p:txBody>
            <a:bodyPr vert="eaVert" lIns="0" tIns="0" rIns="0" bIns="0"/>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pPr algn="ctr"/>
              <a:r>
                <a:rPr lang="en-US" altLang="zh-CN" sz="1800">
                  <a:solidFill>
                    <a:srgbClr val="FF9900"/>
                  </a:solidFill>
                  <a:latin typeface="微软雅黑" pitchFamily="34" charset="-122"/>
                  <a:ea typeface="微软雅黑" pitchFamily="34" charset="-122"/>
                </a:rPr>
                <a:t>Security</a:t>
              </a:r>
              <a:r>
                <a:rPr lang="zh-CN" altLang="en-US" sz="1800">
                  <a:solidFill>
                    <a:srgbClr val="FF9900"/>
                  </a:solidFill>
                  <a:latin typeface="微软雅黑" pitchFamily="34" charset="-122"/>
                  <a:ea typeface="微软雅黑" pitchFamily="34" charset="-122"/>
                </a:rPr>
                <a:t>安全</a:t>
              </a:r>
            </a:p>
          </p:txBody>
        </p:sp>
        <p:sp>
          <p:nvSpPr>
            <p:cNvPr id="21" name="Rectangle 20"/>
            <p:cNvSpPr>
              <a:spLocks noChangeArrowheads="1"/>
            </p:cNvSpPr>
            <p:nvPr/>
          </p:nvSpPr>
          <p:spPr bwMode="auto">
            <a:xfrm>
              <a:off x="4199" y="987"/>
              <a:ext cx="290" cy="2875"/>
            </a:xfrm>
            <a:prstGeom prst="rect">
              <a:avLst/>
            </a:prstGeom>
            <a:solidFill>
              <a:srgbClr val="FFFFFF"/>
            </a:solidFill>
            <a:ln w="19050">
              <a:solidFill>
                <a:srgbClr val="000000"/>
              </a:solidFill>
              <a:miter lim="800000"/>
              <a:headEnd/>
              <a:tailEnd/>
            </a:ln>
          </p:spPr>
          <p:txBody>
            <a:bodyPr vert="eaVert" lIns="0" tIns="0" rIns="0" bIns="0"/>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pPr algn="ctr"/>
              <a:r>
                <a:rPr lang="en-US" altLang="zh-CN" sz="1800" dirty="0">
                  <a:solidFill>
                    <a:srgbClr val="FF9900"/>
                  </a:solidFill>
                  <a:latin typeface="微软雅黑" pitchFamily="34" charset="-122"/>
                  <a:ea typeface="微软雅黑" pitchFamily="34" charset="-122"/>
                </a:rPr>
                <a:t>Management</a:t>
              </a:r>
              <a:r>
                <a:rPr lang="zh-CN" altLang="en-US" sz="1800" dirty="0" smtClean="0">
                  <a:solidFill>
                    <a:srgbClr val="FF9900"/>
                  </a:solidFill>
                  <a:latin typeface="微软雅黑" pitchFamily="34" charset="-122"/>
                  <a:ea typeface="微软雅黑" pitchFamily="34" charset="-122"/>
                </a:rPr>
                <a:t>管理</a:t>
              </a:r>
              <a:endParaRPr lang="en-US" altLang="zh-CN" sz="1800" dirty="0">
                <a:solidFill>
                  <a:srgbClr val="FF9900"/>
                </a:solidFill>
                <a:latin typeface="微软雅黑" pitchFamily="34" charset="-122"/>
                <a:ea typeface="微软雅黑" pitchFamily="34" charset="-122"/>
              </a:endParaRPr>
            </a:p>
          </p:txBody>
        </p:sp>
        <p:sp>
          <p:nvSpPr>
            <p:cNvPr id="22" name="Rectangle 21"/>
            <p:cNvSpPr>
              <a:spLocks noChangeArrowheads="1"/>
            </p:cNvSpPr>
            <p:nvPr/>
          </p:nvSpPr>
          <p:spPr bwMode="auto">
            <a:xfrm>
              <a:off x="4586" y="987"/>
              <a:ext cx="290" cy="2875"/>
            </a:xfrm>
            <a:prstGeom prst="rect">
              <a:avLst/>
            </a:prstGeom>
            <a:solidFill>
              <a:srgbClr val="FFFFFF"/>
            </a:solidFill>
            <a:ln w="19050">
              <a:solidFill>
                <a:srgbClr val="000000"/>
              </a:solidFill>
              <a:miter lim="800000"/>
              <a:headEnd/>
              <a:tailEnd/>
            </a:ln>
          </p:spPr>
          <p:txBody>
            <a:bodyPr vert="eaVert" lIns="0" tIns="0" rIns="0" bIns="0"/>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pPr algn="ctr"/>
              <a:r>
                <a:rPr lang="en-US" altLang="zh-CN" sz="1800">
                  <a:solidFill>
                    <a:srgbClr val="FF9900"/>
                  </a:solidFill>
                  <a:latin typeface="微软雅黑" pitchFamily="34" charset="-122"/>
                  <a:ea typeface="微软雅黑" pitchFamily="34" charset="-122"/>
                </a:rPr>
                <a:t>Quality of Service </a:t>
              </a:r>
              <a:r>
                <a:rPr lang="zh-CN" altLang="en-US" sz="1800">
                  <a:solidFill>
                    <a:srgbClr val="FF9900"/>
                  </a:solidFill>
                  <a:latin typeface="微软雅黑" pitchFamily="34" charset="-122"/>
                  <a:ea typeface="微软雅黑" pitchFamily="34" charset="-122"/>
                </a:rPr>
                <a:t>服务质量</a:t>
              </a:r>
            </a:p>
          </p:txBody>
        </p:sp>
      </p:grpSp>
    </p:spTree>
    <p:extLst>
      <p:ext uri="{BB962C8B-B14F-4D97-AF65-F5344CB8AC3E}">
        <p14:creationId xmlns:p14="http://schemas.microsoft.com/office/powerpoint/2010/main" val="2868281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7544" y="1268760"/>
            <a:ext cx="8229600" cy="4525963"/>
          </a:xfrm>
        </p:spPr>
        <p:txBody>
          <a:bodyPr>
            <a:normAutofit fontScale="92500"/>
          </a:bodyPr>
          <a:lstStyle/>
          <a:p>
            <a:pPr>
              <a:lnSpc>
                <a:spcPct val="200000"/>
              </a:lnSpc>
            </a:pPr>
            <a:r>
              <a:rPr lang="en-US" altLang="zh-CN" sz="2400" dirty="0">
                <a:latin typeface="微软雅黑" pitchFamily="34" charset="-122"/>
                <a:ea typeface="微软雅黑" pitchFamily="34" charset="-122"/>
              </a:rPr>
              <a:t>SOA</a:t>
            </a:r>
            <a:r>
              <a:rPr lang="zh-CN" altLang="en-US" sz="2400" dirty="0">
                <a:latin typeface="微软雅黑" pitchFamily="34" charset="-122"/>
                <a:ea typeface="微软雅黑" pitchFamily="34" charset="-122"/>
              </a:rPr>
              <a:t>的出现</a:t>
            </a:r>
            <a:endParaRPr lang="en-US" altLang="zh-CN" sz="2400" dirty="0">
              <a:latin typeface="微软雅黑" pitchFamily="34" charset="-122"/>
              <a:ea typeface="微软雅黑" pitchFamily="34" charset="-122"/>
            </a:endParaRPr>
          </a:p>
          <a:p>
            <a:pPr>
              <a:lnSpc>
                <a:spcPct val="200000"/>
              </a:lnSpc>
            </a:pPr>
            <a:r>
              <a:rPr lang="en-US" altLang="zh-CN" sz="2400" dirty="0">
                <a:latin typeface="微软雅黑" pitchFamily="34" charset="-122"/>
                <a:ea typeface="微软雅黑" pitchFamily="34" charset="-122"/>
              </a:rPr>
              <a:t>SOA</a:t>
            </a:r>
            <a:r>
              <a:rPr lang="zh-CN" altLang="en-US" sz="2400" dirty="0">
                <a:latin typeface="微软雅黑" pitchFamily="34" charset="-122"/>
                <a:ea typeface="微软雅黑" pitchFamily="34" charset="-122"/>
              </a:rPr>
              <a:t>的参考模型和逻辑堆栈</a:t>
            </a:r>
            <a:endParaRPr lang="en-US" altLang="zh-CN" sz="2400" dirty="0">
              <a:latin typeface="微软雅黑" pitchFamily="34" charset="-122"/>
              <a:ea typeface="微软雅黑" pitchFamily="34" charset="-122"/>
            </a:endParaRPr>
          </a:p>
          <a:p>
            <a:pPr>
              <a:lnSpc>
                <a:spcPct val="200000"/>
              </a:lnSpc>
            </a:pPr>
            <a:r>
              <a:rPr lang="en-US" altLang="zh-CN" sz="2400" dirty="0">
                <a:latin typeface="微软雅黑" pitchFamily="34" charset="-122"/>
                <a:ea typeface="微软雅黑" pitchFamily="34" charset="-122"/>
              </a:rPr>
              <a:t>Web Services</a:t>
            </a:r>
            <a:r>
              <a:rPr lang="zh-CN" altLang="en-US" sz="2400" dirty="0">
                <a:latin typeface="微软雅黑" pitchFamily="34" charset="-122"/>
                <a:ea typeface="微软雅黑" pitchFamily="34" charset="-122"/>
              </a:rPr>
              <a:t>的概念简介</a:t>
            </a:r>
            <a:endParaRPr lang="en-US" altLang="zh-CN" sz="2400" dirty="0">
              <a:latin typeface="微软雅黑" pitchFamily="34" charset="-122"/>
              <a:ea typeface="微软雅黑" pitchFamily="34" charset="-122"/>
            </a:endParaRPr>
          </a:p>
          <a:p>
            <a:r>
              <a:rPr lang="en-US" altLang="zh-CN" sz="2400" dirty="0"/>
              <a:t>Web Services</a:t>
            </a:r>
            <a:r>
              <a:rPr lang="zh-CN" altLang="en-US" sz="2400" dirty="0"/>
              <a:t>的体系结构</a:t>
            </a:r>
            <a:endParaRPr lang="en-US" altLang="zh-CN" sz="2400" dirty="0"/>
          </a:p>
          <a:p>
            <a:r>
              <a:rPr lang="en-US" altLang="zh-CN" sz="2400" dirty="0">
                <a:solidFill>
                  <a:srgbClr val="FF0000"/>
                </a:solidFill>
              </a:rPr>
              <a:t>Web Services</a:t>
            </a:r>
            <a:r>
              <a:rPr lang="zh-CN" altLang="en-US" sz="2400" dirty="0">
                <a:solidFill>
                  <a:srgbClr val="FF0000"/>
                </a:solidFill>
              </a:rPr>
              <a:t>的协议</a:t>
            </a:r>
            <a:endParaRPr lang="en-US" altLang="zh-CN" sz="2400" dirty="0">
              <a:solidFill>
                <a:srgbClr val="FF0000"/>
              </a:solidFill>
            </a:endParaRPr>
          </a:p>
          <a:p>
            <a:pPr>
              <a:lnSpc>
                <a:spcPct val="200000"/>
              </a:lnSpc>
            </a:pPr>
            <a:r>
              <a:rPr lang="en-US" altLang="zh-CN" sz="2400" dirty="0">
                <a:latin typeface="微软雅黑" pitchFamily="34" charset="-122"/>
                <a:ea typeface="微软雅黑" pitchFamily="34" charset="-122"/>
              </a:rPr>
              <a:t>Web </a:t>
            </a:r>
            <a:r>
              <a:rPr lang="en-US" altLang="zh-CN" sz="2400" dirty="0" smtClean="0">
                <a:latin typeface="微软雅黑" pitchFamily="34" charset="-122"/>
                <a:ea typeface="微软雅黑" pitchFamily="34" charset="-122"/>
              </a:rPr>
              <a:t>Service</a:t>
            </a:r>
            <a:r>
              <a:rPr lang="zh-CN" altLang="en-US" sz="2400" dirty="0" smtClean="0">
                <a:latin typeface="微软雅黑" pitchFamily="34" charset="-122"/>
                <a:ea typeface="微软雅黑" pitchFamily="34" charset="-122"/>
              </a:rPr>
              <a:t>的</a:t>
            </a:r>
            <a:r>
              <a:rPr lang="zh-CN" altLang="en-US" sz="2400" dirty="0">
                <a:latin typeface="微软雅黑" pitchFamily="34" charset="-122"/>
                <a:ea typeface="微软雅黑" pitchFamily="34" charset="-122"/>
              </a:rPr>
              <a:t>开发及</a:t>
            </a:r>
            <a:r>
              <a:rPr lang="en-US" altLang="zh-CN" sz="2400" dirty="0">
                <a:latin typeface="微软雅黑" pitchFamily="34" charset="-122"/>
                <a:ea typeface="微软雅黑" pitchFamily="34" charset="-122"/>
              </a:rPr>
              <a:t>Demo</a:t>
            </a:r>
            <a:r>
              <a:rPr lang="zh-CN" altLang="en-US" sz="2400" dirty="0" smtClean="0">
                <a:latin typeface="微软雅黑" pitchFamily="34" charset="-122"/>
                <a:ea typeface="微软雅黑" pitchFamily="34" charset="-122"/>
              </a:rPr>
              <a:t>演示</a:t>
            </a:r>
            <a:endParaRPr lang="zh-CN" altLang="en-US" sz="2400" dirty="0">
              <a:latin typeface="微软雅黑" pitchFamily="34" charset="-122"/>
              <a:ea typeface="微软雅黑" pitchFamily="34" charset="-122"/>
            </a:endParaRPr>
          </a:p>
        </p:txBody>
      </p:sp>
      <p:sp>
        <p:nvSpPr>
          <p:cNvPr id="3" name="标题 2"/>
          <p:cNvSpPr>
            <a:spLocks noGrp="1"/>
          </p:cNvSpPr>
          <p:nvPr>
            <p:ph type="title"/>
          </p:nvPr>
        </p:nvSpPr>
        <p:spPr/>
        <p:txBody>
          <a:bodyPr/>
          <a:lstStyle/>
          <a:p>
            <a:r>
              <a:rPr lang="zh-CN" altLang="en-US" dirty="0" smtClean="0"/>
              <a:t>目录</a:t>
            </a:r>
            <a:endParaRPr lang="zh-CN" altLang="en-US" dirty="0"/>
          </a:p>
        </p:txBody>
      </p:sp>
    </p:spTree>
    <p:extLst>
      <p:ext uri="{BB962C8B-B14F-4D97-AF65-F5344CB8AC3E}">
        <p14:creationId xmlns:p14="http://schemas.microsoft.com/office/powerpoint/2010/main" val="4068106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dirty="0"/>
              <a:t>Web Services</a:t>
            </a:r>
            <a:r>
              <a:rPr lang="zh-CN" altLang="en-US" dirty="0"/>
              <a:t>协议</a:t>
            </a:r>
            <a:r>
              <a:rPr lang="zh-CN" altLang="en-US" dirty="0" smtClean="0"/>
              <a:t>栈</a:t>
            </a:r>
            <a:endParaRPr lang="zh-CN" altLang="en-US" dirty="0"/>
          </a:p>
        </p:txBody>
      </p:sp>
      <p:grpSp>
        <p:nvGrpSpPr>
          <p:cNvPr id="5" name="Group 9"/>
          <p:cNvGrpSpPr>
            <a:grpSpLocks/>
          </p:cNvGrpSpPr>
          <p:nvPr/>
        </p:nvGrpSpPr>
        <p:grpSpPr bwMode="auto">
          <a:xfrm>
            <a:off x="984200" y="1340768"/>
            <a:ext cx="7188200" cy="3872939"/>
            <a:chOff x="791" y="1071"/>
            <a:chExt cx="4528" cy="2298"/>
          </a:xfrm>
        </p:grpSpPr>
        <p:sp>
          <p:nvSpPr>
            <p:cNvPr id="6" name="Text Box 3"/>
            <p:cNvSpPr txBox="1">
              <a:spLocks noChangeArrowheads="1"/>
            </p:cNvSpPr>
            <p:nvPr/>
          </p:nvSpPr>
          <p:spPr bwMode="auto">
            <a:xfrm>
              <a:off x="791" y="3059"/>
              <a:ext cx="4528" cy="31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pPr eaLnBrk="0" hangingPunct="0"/>
              <a:r>
                <a:rPr kumimoji="0" lang="en-US" altLang="zh-CN" sz="2800" dirty="0">
                  <a:effectLst>
                    <a:outerShdw blurRad="38100" dist="38100" dir="2700000" algn="tl">
                      <a:srgbClr val="C0C0C0"/>
                    </a:outerShdw>
                  </a:effectLst>
                  <a:latin typeface="微软雅黑" pitchFamily="34" charset="-122"/>
                  <a:ea typeface="微软雅黑" pitchFamily="34" charset="-122"/>
                </a:rPr>
                <a:t>Ubiquitous Communications:     Internet</a:t>
              </a:r>
            </a:p>
          </p:txBody>
        </p:sp>
        <p:sp>
          <p:nvSpPr>
            <p:cNvPr id="7" name="Text Box 4"/>
            <p:cNvSpPr txBox="1">
              <a:spLocks noChangeArrowheads="1"/>
            </p:cNvSpPr>
            <p:nvPr/>
          </p:nvSpPr>
          <p:spPr bwMode="auto">
            <a:xfrm>
              <a:off x="791" y="2559"/>
              <a:ext cx="4528" cy="316"/>
            </a:xfrm>
            <a:prstGeom prst="rect">
              <a:avLst/>
            </a:prstGeom>
            <a:solidFill>
              <a:srgbClr val="99CC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pPr eaLnBrk="0" hangingPunct="0"/>
              <a:r>
                <a:rPr kumimoji="0" lang="en-US" altLang="zh-CN" sz="2800">
                  <a:effectLst>
                    <a:outerShdw blurRad="38100" dist="38100" dir="2700000" algn="tl">
                      <a:srgbClr val="FFFFFF"/>
                    </a:outerShdw>
                  </a:effectLst>
                  <a:latin typeface="微软雅黑" pitchFamily="34" charset="-122"/>
                  <a:ea typeface="微软雅黑" pitchFamily="34" charset="-122"/>
                </a:rPr>
                <a:t>Universal Data Format:		XML</a:t>
              </a:r>
            </a:p>
          </p:txBody>
        </p:sp>
        <p:sp>
          <p:nvSpPr>
            <p:cNvPr id="8" name="Text Box 5"/>
            <p:cNvSpPr txBox="1">
              <a:spLocks noChangeArrowheads="1"/>
            </p:cNvSpPr>
            <p:nvPr/>
          </p:nvSpPr>
          <p:spPr bwMode="auto">
            <a:xfrm>
              <a:off x="791" y="2051"/>
              <a:ext cx="4528" cy="315"/>
            </a:xfrm>
            <a:prstGeom prst="rect">
              <a:avLst/>
            </a:prstGeom>
            <a:solidFill>
              <a:srgbClr val="99CC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pPr eaLnBrk="0" hangingPunct="0"/>
              <a:r>
                <a:rPr kumimoji="0" lang="en-US" altLang="zh-CN" sz="2800">
                  <a:effectLst>
                    <a:outerShdw blurRad="38100" dist="38100" dir="2700000" algn="tl">
                      <a:srgbClr val="FFFFFF"/>
                    </a:outerShdw>
                  </a:effectLst>
                  <a:latin typeface="微软雅黑" pitchFamily="34" charset="-122"/>
                  <a:ea typeface="微软雅黑" pitchFamily="34" charset="-122"/>
                </a:rPr>
                <a:t>Service Interactions:			SOAP</a:t>
              </a:r>
            </a:p>
          </p:txBody>
        </p:sp>
        <p:sp>
          <p:nvSpPr>
            <p:cNvPr id="9" name="Text Box 6"/>
            <p:cNvSpPr txBox="1">
              <a:spLocks noChangeArrowheads="1"/>
            </p:cNvSpPr>
            <p:nvPr/>
          </p:nvSpPr>
          <p:spPr bwMode="auto">
            <a:xfrm>
              <a:off x="791" y="1571"/>
              <a:ext cx="4528" cy="316"/>
            </a:xfrm>
            <a:prstGeom prst="rect">
              <a:avLst/>
            </a:prstGeom>
            <a:solidFill>
              <a:srgbClr val="FFCC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pPr eaLnBrk="0" hangingPunct="0"/>
              <a:r>
                <a:rPr kumimoji="0" lang="en-US" altLang="zh-CN" sz="2800" dirty="0">
                  <a:effectLst>
                    <a:outerShdw blurRad="38100" dist="38100" dir="2700000" algn="tl">
                      <a:srgbClr val="FFFFFF"/>
                    </a:outerShdw>
                  </a:effectLst>
                  <a:latin typeface="微软雅黑" pitchFamily="34" charset="-122"/>
                  <a:ea typeface="微软雅黑" pitchFamily="34" charset="-122"/>
                </a:rPr>
                <a:t>Formal Service Descriptions:	WSDL</a:t>
              </a:r>
            </a:p>
          </p:txBody>
        </p:sp>
        <p:sp>
          <p:nvSpPr>
            <p:cNvPr id="11" name="Text Box 8"/>
            <p:cNvSpPr txBox="1">
              <a:spLocks noChangeArrowheads="1"/>
            </p:cNvSpPr>
            <p:nvPr/>
          </p:nvSpPr>
          <p:spPr bwMode="auto">
            <a:xfrm>
              <a:off x="793" y="1071"/>
              <a:ext cx="4526" cy="316"/>
            </a:xfrm>
            <a:prstGeom prst="rect">
              <a:avLst/>
            </a:prstGeom>
            <a:solidFill>
              <a:srgbClr val="FF99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pPr eaLnBrk="0" hangingPunct="0"/>
              <a:r>
                <a:rPr kumimoji="0" lang="en-US" altLang="zh-CN" sz="2800" dirty="0">
                  <a:effectLst>
                    <a:outerShdw blurRad="38100" dist="38100" dir="2700000" algn="tl">
                      <a:srgbClr val="FFFFFF"/>
                    </a:outerShdw>
                  </a:effectLst>
                  <a:latin typeface="微软雅黑" pitchFamily="34" charset="-122"/>
                  <a:ea typeface="微软雅黑" pitchFamily="34" charset="-122"/>
                </a:rPr>
                <a:t>Publish, Find, Use Services:	</a:t>
              </a:r>
              <a:r>
                <a:rPr kumimoji="0" lang="en-US" altLang="zh-CN" sz="2800" dirty="0" smtClean="0">
                  <a:effectLst>
                    <a:outerShdw blurRad="38100" dist="38100" dir="2700000" algn="tl">
                      <a:srgbClr val="FFFFFF"/>
                    </a:outerShdw>
                  </a:effectLst>
                  <a:latin typeface="微软雅黑" pitchFamily="34" charset="-122"/>
                  <a:ea typeface="微软雅黑" pitchFamily="34" charset="-122"/>
                </a:rPr>
                <a:t>	UDDI</a:t>
              </a:r>
              <a:endParaRPr kumimoji="0" lang="en-US" altLang="zh-CN" sz="2800" dirty="0">
                <a:effectLst>
                  <a:outerShdw blurRad="38100" dist="38100" dir="2700000" algn="tl">
                    <a:srgbClr val="FFFFFF"/>
                  </a:outerShdw>
                </a:effectLst>
                <a:latin typeface="微软雅黑" pitchFamily="34" charset="-122"/>
                <a:ea typeface="微软雅黑" pitchFamily="34" charset="-122"/>
              </a:endParaRPr>
            </a:p>
          </p:txBody>
        </p:sp>
      </p:grpSp>
    </p:spTree>
    <p:extLst>
      <p:ext uri="{BB962C8B-B14F-4D97-AF65-F5344CB8AC3E}">
        <p14:creationId xmlns:p14="http://schemas.microsoft.com/office/powerpoint/2010/main" val="3449841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196752"/>
            <a:ext cx="8229600" cy="5544616"/>
          </a:xfrm>
        </p:spPr>
        <p:txBody>
          <a:bodyPr>
            <a:normAutofit/>
          </a:bodyPr>
          <a:lstStyle/>
          <a:p>
            <a:r>
              <a:rPr lang="zh-CN" altLang="en-US" dirty="0" smtClean="0"/>
              <a:t>简单</a:t>
            </a:r>
            <a:r>
              <a:rPr lang="zh-CN" altLang="en-US" dirty="0"/>
              <a:t>对象访问</a:t>
            </a:r>
            <a:r>
              <a:rPr lang="zh-CN" altLang="en-US" dirty="0" smtClean="0"/>
              <a:t>协议（</a:t>
            </a:r>
            <a:r>
              <a:rPr lang="en-US" altLang="zh-CN" dirty="0"/>
              <a:t> Simple Object Access Protocol </a:t>
            </a:r>
            <a:r>
              <a:rPr lang="zh-CN" altLang="en-US" dirty="0" smtClean="0"/>
              <a:t>， </a:t>
            </a:r>
            <a:r>
              <a:rPr lang="en-US" altLang="zh-CN" dirty="0" smtClean="0"/>
              <a:t>SOAP</a:t>
            </a:r>
            <a:r>
              <a:rPr lang="zh-CN" altLang="en-US" dirty="0" smtClean="0"/>
              <a:t>），是</a:t>
            </a:r>
            <a:r>
              <a:rPr lang="zh-CN" altLang="en-US" dirty="0"/>
              <a:t>一种轻量的、简单的、基于 </a:t>
            </a:r>
            <a:r>
              <a:rPr lang="en-US" altLang="zh-CN" dirty="0"/>
              <a:t>XML </a:t>
            </a:r>
            <a:r>
              <a:rPr lang="zh-CN" altLang="en-US" dirty="0"/>
              <a:t>的协议，它被设计成在 </a:t>
            </a:r>
            <a:r>
              <a:rPr lang="en-US" altLang="zh-CN" dirty="0"/>
              <a:t>WEB </a:t>
            </a:r>
            <a:r>
              <a:rPr lang="zh-CN" altLang="en-US" dirty="0"/>
              <a:t>上交换结构化的和固化的信息</a:t>
            </a:r>
            <a:r>
              <a:rPr lang="zh-CN" altLang="en-US" dirty="0" smtClean="0"/>
              <a:t>。</a:t>
            </a:r>
            <a:endParaRPr lang="en-US" altLang="zh-CN" dirty="0" smtClean="0"/>
          </a:p>
          <a:p>
            <a:r>
              <a:rPr lang="zh-CN" altLang="en-US" dirty="0" smtClean="0"/>
              <a:t>它包括四个部分：</a:t>
            </a:r>
            <a:endParaRPr lang="en-US" altLang="zh-CN" dirty="0" smtClean="0"/>
          </a:p>
          <a:p>
            <a:pPr lvl="1">
              <a:lnSpc>
                <a:spcPct val="150000"/>
              </a:lnSpc>
            </a:pPr>
            <a:r>
              <a:rPr lang="en-US" altLang="zh-CN" sz="1600" dirty="0" smtClean="0"/>
              <a:t>SOAP </a:t>
            </a:r>
            <a:r>
              <a:rPr lang="zh-CN" altLang="en-US" sz="1600" dirty="0"/>
              <a:t>封装：它定义了一个框架 </a:t>
            </a:r>
            <a:r>
              <a:rPr lang="en-US" altLang="zh-CN" sz="1600" dirty="0"/>
              <a:t>, </a:t>
            </a:r>
            <a:r>
              <a:rPr lang="zh-CN" altLang="en-US" sz="1600" dirty="0"/>
              <a:t>该框架描述了消息中的内容是什么，谁应当处理它以及它是可选的还是必须的</a:t>
            </a:r>
            <a:r>
              <a:rPr lang="zh-CN" altLang="en-US" sz="1600" dirty="0" smtClean="0"/>
              <a:t>。</a:t>
            </a:r>
            <a:endParaRPr lang="en-US" altLang="zh-CN" sz="1600" dirty="0" smtClean="0"/>
          </a:p>
          <a:p>
            <a:pPr lvl="1">
              <a:lnSpc>
                <a:spcPct val="150000"/>
              </a:lnSpc>
            </a:pPr>
            <a:r>
              <a:rPr lang="en-US" altLang="zh-CN" sz="1600" dirty="0" smtClean="0"/>
              <a:t>SOAP </a:t>
            </a:r>
            <a:r>
              <a:rPr lang="zh-CN" altLang="en-US" sz="1600" dirty="0"/>
              <a:t>编码规则：它定义了一种序列化的机制，用于交换应用程序所定义的数据类型的实例</a:t>
            </a:r>
            <a:r>
              <a:rPr lang="zh-CN" altLang="en-US" sz="1600" dirty="0" smtClean="0"/>
              <a:t>。</a:t>
            </a:r>
            <a:endParaRPr lang="en-US" altLang="zh-CN" sz="1600" dirty="0" smtClean="0"/>
          </a:p>
          <a:p>
            <a:pPr lvl="1">
              <a:lnSpc>
                <a:spcPct val="150000"/>
              </a:lnSpc>
            </a:pPr>
            <a:r>
              <a:rPr lang="en-US" altLang="zh-CN" sz="1600" dirty="0" smtClean="0"/>
              <a:t>SOAP </a:t>
            </a:r>
            <a:r>
              <a:rPr lang="en-US" altLang="zh-CN" sz="1600" dirty="0"/>
              <a:t>RPC </a:t>
            </a:r>
            <a:r>
              <a:rPr lang="zh-CN" altLang="en-US" sz="1600" dirty="0"/>
              <a:t>表示：它定义了用于表示远程过程调用和应答的协定</a:t>
            </a:r>
            <a:r>
              <a:rPr lang="zh-CN" altLang="en-US" sz="1600" dirty="0" smtClean="0"/>
              <a:t>。</a:t>
            </a:r>
            <a:endParaRPr lang="en-US" altLang="zh-CN" sz="1600" dirty="0" smtClean="0"/>
          </a:p>
          <a:p>
            <a:pPr lvl="1">
              <a:lnSpc>
                <a:spcPct val="150000"/>
              </a:lnSpc>
            </a:pPr>
            <a:r>
              <a:rPr lang="en-US" altLang="zh-CN" sz="1600" dirty="0" smtClean="0"/>
              <a:t>SOAP </a:t>
            </a:r>
            <a:r>
              <a:rPr lang="zh-CN" altLang="en-US" sz="1600" dirty="0"/>
              <a:t>绑定：定义了一种使用底层传输协议来完成在节点间交换</a:t>
            </a:r>
            <a:r>
              <a:rPr lang="en-US" altLang="zh-CN" sz="1600" dirty="0"/>
              <a:t>SOAP</a:t>
            </a:r>
            <a:r>
              <a:rPr lang="zh-CN" altLang="en-US" sz="1600" dirty="0"/>
              <a:t>封装的约定。</a:t>
            </a:r>
          </a:p>
        </p:txBody>
      </p:sp>
      <p:sp>
        <p:nvSpPr>
          <p:cNvPr id="3" name="标题 2"/>
          <p:cNvSpPr>
            <a:spLocks noGrp="1"/>
          </p:cNvSpPr>
          <p:nvPr>
            <p:ph type="title"/>
          </p:nvPr>
        </p:nvSpPr>
        <p:spPr/>
        <p:txBody>
          <a:bodyPr/>
          <a:lstStyle/>
          <a:p>
            <a:r>
              <a:rPr lang="en-US" altLang="zh-CN" dirty="0" smtClean="0"/>
              <a:t>SOAP</a:t>
            </a:r>
            <a:endParaRPr lang="zh-CN" altLang="en-US" dirty="0"/>
          </a:p>
        </p:txBody>
      </p:sp>
    </p:spTree>
    <p:extLst>
      <p:ext uri="{BB962C8B-B14F-4D97-AF65-F5344CB8AC3E}">
        <p14:creationId xmlns:p14="http://schemas.microsoft.com/office/powerpoint/2010/main" val="2494601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7544" y="1268760"/>
            <a:ext cx="8229600" cy="4525963"/>
          </a:xfrm>
        </p:spPr>
        <p:txBody>
          <a:bodyPr>
            <a:normAutofit fontScale="92500"/>
          </a:bodyPr>
          <a:lstStyle/>
          <a:p>
            <a:pPr>
              <a:lnSpc>
                <a:spcPct val="200000"/>
              </a:lnSpc>
            </a:pPr>
            <a:r>
              <a:rPr lang="en-US" altLang="zh-CN" sz="2400" dirty="0">
                <a:latin typeface="微软雅黑" pitchFamily="34" charset="-122"/>
                <a:ea typeface="微软雅黑" pitchFamily="34" charset="-122"/>
              </a:rPr>
              <a:t>SOA</a:t>
            </a:r>
            <a:r>
              <a:rPr lang="zh-CN" altLang="en-US" sz="2400" dirty="0">
                <a:latin typeface="微软雅黑" pitchFamily="34" charset="-122"/>
                <a:ea typeface="微软雅黑" pitchFamily="34" charset="-122"/>
              </a:rPr>
              <a:t>的出现</a:t>
            </a:r>
            <a:endParaRPr lang="en-US" altLang="zh-CN" sz="2400" dirty="0">
              <a:latin typeface="微软雅黑" pitchFamily="34" charset="-122"/>
              <a:ea typeface="微软雅黑" pitchFamily="34" charset="-122"/>
            </a:endParaRPr>
          </a:p>
          <a:p>
            <a:pPr>
              <a:lnSpc>
                <a:spcPct val="200000"/>
              </a:lnSpc>
            </a:pPr>
            <a:r>
              <a:rPr lang="en-US" altLang="zh-CN" sz="2400" dirty="0">
                <a:latin typeface="微软雅黑" pitchFamily="34" charset="-122"/>
                <a:ea typeface="微软雅黑" pitchFamily="34" charset="-122"/>
              </a:rPr>
              <a:t>SOA</a:t>
            </a:r>
            <a:r>
              <a:rPr lang="zh-CN" altLang="en-US" sz="2400" dirty="0">
                <a:latin typeface="微软雅黑" pitchFamily="34" charset="-122"/>
                <a:ea typeface="微软雅黑" pitchFamily="34" charset="-122"/>
              </a:rPr>
              <a:t>的参考模型和逻辑堆栈</a:t>
            </a:r>
            <a:endParaRPr lang="en-US" altLang="zh-CN" sz="2400" dirty="0">
              <a:latin typeface="微软雅黑" pitchFamily="34" charset="-122"/>
              <a:ea typeface="微软雅黑" pitchFamily="34" charset="-122"/>
            </a:endParaRPr>
          </a:p>
          <a:p>
            <a:pPr>
              <a:lnSpc>
                <a:spcPct val="200000"/>
              </a:lnSpc>
            </a:pPr>
            <a:r>
              <a:rPr lang="en-US" altLang="zh-CN" sz="2400" dirty="0">
                <a:latin typeface="微软雅黑" pitchFamily="34" charset="-122"/>
                <a:ea typeface="微软雅黑" pitchFamily="34" charset="-122"/>
              </a:rPr>
              <a:t>Web Services</a:t>
            </a:r>
            <a:r>
              <a:rPr lang="zh-CN" altLang="en-US" sz="2400" dirty="0">
                <a:latin typeface="微软雅黑" pitchFamily="34" charset="-122"/>
                <a:ea typeface="微软雅黑" pitchFamily="34" charset="-122"/>
              </a:rPr>
              <a:t>的概念简介</a:t>
            </a:r>
            <a:endParaRPr lang="en-US" altLang="zh-CN" sz="2400" dirty="0">
              <a:latin typeface="微软雅黑" pitchFamily="34" charset="-122"/>
              <a:ea typeface="微软雅黑" pitchFamily="34" charset="-122"/>
            </a:endParaRPr>
          </a:p>
          <a:p>
            <a:pPr>
              <a:lnSpc>
                <a:spcPct val="200000"/>
              </a:lnSpc>
            </a:pPr>
            <a:r>
              <a:rPr lang="en-US" altLang="zh-CN" sz="2400" dirty="0">
                <a:latin typeface="微软雅黑" pitchFamily="34" charset="-122"/>
                <a:ea typeface="微软雅黑" pitchFamily="34" charset="-122"/>
              </a:rPr>
              <a:t>Web Services</a:t>
            </a:r>
            <a:r>
              <a:rPr lang="zh-CN" altLang="en-US" sz="2400" dirty="0">
                <a:latin typeface="微软雅黑" pitchFamily="34" charset="-122"/>
                <a:ea typeface="微软雅黑" pitchFamily="34" charset="-122"/>
              </a:rPr>
              <a:t>的体系结构</a:t>
            </a:r>
            <a:endParaRPr lang="en-US" altLang="zh-CN" sz="2400" dirty="0">
              <a:latin typeface="微软雅黑" pitchFamily="34" charset="-122"/>
              <a:ea typeface="微软雅黑" pitchFamily="34" charset="-122"/>
            </a:endParaRPr>
          </a:p>
          <a:p>
            <a:pPr>
              <a:lnSpc>
                <a:spcPct val="200000"/>
              </a:lnSpc>
            </a:pPr>
            <a:r>
              <a:rPr lang="en-US" altLang="zh-CN" sz="2400" dirty="0">
                <a:latin typeface="微软雅黑" pitchFamily="34" charset="-122"/>
                <a:ea typeface="微软雅黑" pitchFamily="34" charset="-122"/>
              </a:rPr>
              <a:t>Web Services</a:t>
            </a:r>
            <a:r>
              <a:rPr lang="zh-CN" altLang="en-US" sz="2400" dirty="0">
                <a:latin typeface="微软雅黑" pitchFamily="34" charset="-122"/>
                <a:ea typeface="微软雅黑" pitchFamily="34" charset="-122"/>
              </a:rPr>
              <a:t>的协议</a:t>
            </a:r>
            <a:endParaRPr lang="en-US" altLang="zh-CN" sz="2400" dirty="0">
              <a:latin typeface="微软雅黑" pitchFamily="34" charset="-122"/>
              <a:ea typeface="微软雅黑" pitchFamily="34" charset="-122"/>
            </a:endParaRPr>
          </a:p>
          <a:p>
            <a:pPr>
              <a:lnSpc>
                <a:spcPct val="200000"/>
              </a:lnSpc>
            </a:pPr>
            <a:r>
              <a:rPr lang="en-US" altLang="zh-CN" sz="2400" dirty="0">
                <a:latin typeface="微软雅黑" pitchFamily="34" charset="-122"/>
                <a:ea typeface="微软雅黑" pitchFamily="34" charset="-122"/>
              </a:rPr>
              <a:t>Web </a:t>
            </a:r>
            <a:r>
              <a:rPr lang="en-US" altLang="zh-CN" sz="2400" dirty="0" smtClean="0">
                <a:latin typeface="微软雅黑" pitchFamily="34" charset="-122"/>
                <a:ea typeface="微软雅黑" pitchFamily="34" charset="-122"/>
              </a:rPr>
              <a:t>Service</a:t>
            </a:r>
            <a:r>
              <a:rPr lang="zh-CN" altLang="en-US" sz="2400" dirty="0" smtClean="0">
                <a:latin typeface="微软雅黑" pitchFamily="34" charset="-122"/>
                <a:ea typeface="微软雅黑" pitchFamily="34" charset="-122"/>
              </a:rPr>
              <a:t>的</a:t>
            </a:r>
            <a:r>
              <a:rPr lang="zh-CN" altLang="en-US" sz="2400" dirty="0">
                <a:latin typeface="微软雅黑" pitchFamily="34" charset="-122"/>
                <a:ea typeface="微软雅黑" pitchFamily="34" charset="-122"/>
              </a:rPr>
              <a:t>开发及</a:t>
            </a:r>
            <a:r>
              <a:rPr lang="en-US" altLang="zh-CN" sz="2400" dirty="0">
                <a:latin typeface="微软雅黑" pitchFamily="34" charset="-122"/>
                <a:ea typeface="微软雅黑" pitchFamily="34" charset="-122"/>
              </a:rPr>
              <a:t>Demo</a:t>
            </a:r>
            <a:r>
              <a:rPr lang="zh-CN" altLang="en-US" sz="2400" dirty="0" smtClean="0">
                <a:latin typeface="微软雅黑" pitchFamily="34" charset="-122"/>
                <a:ea typeface="微软雅黑" pitchFamily="34" charset="-122"/>
              </a:rPr>
              <a:t>演示</a:t>
            </a:r>
            <a:endParaRPr lang="zh-CN" altLang="en-US" sz="2400" dirty="0">
              <a:latin typeface="微软雅黑" pitchFamily="34" charset="-122"/>
              <a:ea typeface="微软雅黑" pitchFamily="34" charset="-122"/>
            </a:endParaRPr>
          </a:p>
        </p:txBody>
      </p:sp>
      <p:sp>
        <p:nvSpPr>
          <p:cNvPr id="3" name="标题 2"/>
          <p:cNvSpPr>
            <a:spLocks noGrp="1"/>
          </p:cNvSpPr>
          <p:nvPr>
            <p:ph type="title"/>
          </p:nvPr>
        </p:nvSpPr>
        <p:spPr/>
        <p:txBody>
          <a:bodyPr/>
          <a:lstStyle/>
          <a:p>
            <a:r>
              <a:rPr lang="zh-CN" altLang="en-US" dirty="0" smtClean="0"/>
              <a:t>目录</a:t>
            </a:r>
            <a:endParaRPr lang="zh-CN" altLang="en-US" dirty="0"/>
          </a:p>
        </p:txBody>
      </p:sp>
    </p:spTree>
    <p:extLst>
      <p:ext uri="{BB962C8B-B14F-4D97-AF65-F5344CB8AC3E}">
        <p14:creationId xmlns:p14="http://schemas.microsoft.com/office/powerpoint/2010/main" val="13301784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基于</a:t>
            </a:r>
            <a:r>
              <a:rPr lang="en-US" altLang="zh-CN" dirty="0" smtClean="0"/>
              <a:t>SOAP</a:t>
            </a:r>
            <a:r>
              <a:rPr lang="zh-CN" altLang="en-US" dirty="0" smtClean="0"/>
              <a:t>的服务调用过程</a:t>
            </a: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43013"/>
            <a:ext cx="7975645" cy="499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7804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WSDL</a:t>
            </a:r>
            <a:r>
              <a:rPr lang="zh-CN" altLang="en-US" dirty="0" smtClean="0"/>
              <a:t>（</a:t>
            </a:r>
            <a:r>
              <a:rPr lang="en-US" altLang="zh-CN" dirty="0"/>
              <a:t>Web Services Description Language</a:t>
            </a:r>
            <a:r>
              <a:rPr lang="zh-CN" altLang="en-US" dirty="0" smtClean="0"/>
              <a:t>）是</a:t>
            </a:r>
            <a:r>
              <a:rPr lang="en-US" altLang="zh-CN" dirty="0"/>
              <a:t>Web Service</a:t>
            </a:r>
            <a:r>
              <a:rPr lang="zh-CN" altLang="en-US" dirty="0"/>
              <a:t>的描述语言，是一种接口定义语言，用于</a:t>
            </a:r>
            <a:r>
              <a:rPr lang="zh-CN" altLang="en-US" dirty="0">
                <a:solidFill>
                  <a:srgbClr val="FF0000"/>
                </a:solidFill>
              </a:rPr>
              <a:t>描述</a:t>
            </a:r>
            <a:r>
              <a:rPr lang="en-US" altLang="zh-CN" dirty="0">
                <a:solidFill>
                  <a:srgbClr val="FF0000"/>
                </a:solidFill>
              </a:rPr>
              <a:t>Web Service</a:t>
            </a:r>
            <a:r>
              <a:rPr lang="zh-CN" altLang="en-US" dirty="0">
                <a:solidFill>
                  <a:srgbClr val="FF0000"/>
                </a:solidFill>
              </a:rPr>
              <a:t>的接口信息</a:t>
            </a:r>
            <a:r>
              <a:rPr lang="zh-CN" altLang="en-US" dirty="0"/>
              <a:t>等</a:t>
            </a:r>
            <a:r>
              <a:rPr lang="zh-CN" altLang="en-US" dirty="0" smtClean="0"/>
              <a:t>。</a:t>
            </a:r>
            <a:endParaRPr lang="en-US" altLang="zh-CN" dirty="0" smtClean="0"/>
          </a:p>
          <a:p>
            <a:endParaRPr lang="en-US" altLang="zh-CN" dirty="0"/>
          </a:p>
          <a:p>
            <a:r>
              <a:rPr lang="en-US" altLang="zh-CN" dirty="0" smtClean="0"/>
              <a:t>WSDL</a:t>
            </a:r>
            <a:r>
              <a:rPr lang="zh-CN" altLang="en-US" dirty="0" smtClean="0"/>
              <a:t>是基于</a:t>
            </a:r>
            <a:r>
              <a:rPr lang="en-US" altLang="zh-CN" dirty="0" smtClean="0"/>
              <a:t>XML</a:t>
            </a:r>
            <a:r>
              <a:rPr lang="zh-CN" altLang="en-US" dirty="0"/>
              <a:t>的，所以既是</a:t>
            </a:r>
            <a:r>
              <a:rPr lang="zh-CN" altLang="en-US" dirty="0">
                <a:solidFill>
                  <a:srgbClr val="FF0000"/>
                </a:solidFill>
              </a:rPr>
              <a:t>机器可阅读</a:t>
            </a:r>
            <a:r>
              <a:rPr lang="zh-CN" altLang="en-US" dirty="0"/>
              <a:t>的，又是</a:t>
            </a:r>
            <a:r>
              <a:rPr lang="zh-CN" altLang="en-US" dirty="0">
                <a:solidFill>
                  <a:srgbClr val="FF0000"/>
                </a:solidFill>
              </a:rPr>
              <a:t>人可阅读</a:t>
            </a:r>
            <a:r>
              <a:rPr lang="zh-CN" altLang="en-US" dirty="0"/>
              <a:t>的。一些最新的开发工具既能根据你的</a:t>
            </a:r>
            <a:r>
              <a:rPr lang="en-US" altLang="zh-CN" dirty="0"/>
              <a:t>Web service</a:t>
            </a:r>
            <a:r>
              <a:rPr lang="zh-CN" altLang="en-US" dirty="0"/>
              <a:t>生成</a:t>
            </a:r>
            <a:r>
              <a:rPr lang="en-US" altLang="zh-CN" dirty="0"/>
              <a:t>WSDL</a:t>
            </a:r>
            <a:r>
              <a:rPr lang="zh-CN" altLang="en-US" dirty="0"/>
              <a:t>文档，又能导入</a:t>
            </a:r>
            <a:r>
              <a:rPr lang="en-US" altLang="zh-CN" dirty="0"/>
              <a:t>WSDL</a:t>
            </a:r>
            <a:r>
              <a:rPr lang="zh-CN" altLang="en-US" dirty="0"/>
              <a:t>文档，生成调用相应</a:t>
            </a:r>
            <a:r>
              <a:rPr lang="en-US" altLang="zh-CN" dirty="0"/>
              <a:t>Web service</a:t>
            </a:r>
            <a:r>
              <a:rPr lang="zh-CN" altLang="en-US" dirty="0"/>
              <a:t>的代码。</a:t>
            </a:r>
          </a:p>
        </p:txBody>
      </p:sp>
      <p:sp>
        <p:nvSpPr>
          <p:cNvPr id="3" name="标题 2"/>
          <p:cNvSpPr>
            <a:spLocks noGrp="1"/>
          </p:cNvSpPr>
          <p:nvPr>
            <p:ph type="title"/>
          </p:nvPr>
        </p:nvSpPr>
        <p:spPr/>
        <p:txBody>
          <a:bodyPr/>
          <a:lstStyle/>
          <a:p>
            <a:r>
              <a:rPr lang="en-US" altLang="zh-CN" dirty="0" smtClean="0"/>
              <a:t>WSDL</a:t>
            </a:r>
            <a:endParaRPr lang="zh-CN" altLang="en-US" dirty="0"/>
          </a:p>
        </p:txBody>
      </p:sp>
    </p:spTree>
    <p:extLst>
      <p:ext uri="{BB962C8B-B14F-4D97-AF65-F5344CB8AC3E}">
        <p14:creationId xmlns:p14="http://schemas.microsoft.com/office/powerpoint/2010/main" val="1059835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WSDL</a:t>
            </a:r>
            <a:r>
              <a:rPr lang="zh-CN" altLang="en-US" dirty="0"/>
              <a:t>的元素关系</a:t>
            </a:r>
          </a:p>
        </p:txBody>
      </p:sp>
      <p:sp>
        <p:nvSpPr>
          <p:cNvPr id="2" name="内容占位符 1"/>
          <p:cNvSpPr>
            <a:spLocks noGrp="1"/>
          </p:cNvSpPr>
          <p:nvPr>
            <p:ph idx="1"/>
          </p:nvPr>
        </p:nvSpPr>
        <p:spPr/>
        <p:txBody>
          <a:bodyPr/>
          <a:lstStyle/>
          <a:p>
            <a:endParaRPr lang="zh-CN" alt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692696"/>
            <a:ext cx="7177980" cy="576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147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UDDI </a:t>
            </a:r>
            <a:r>
              <a:rPr lang="zh-CN" altLang="en-US" dirty="0"/>
              <a:t>是一种</a:t>
            </a:r>
            <a:r>
              <a:rPr lang="zh-CN" altLang="en-US" dirty="0">
                <a:solidFill>
                  <a:srgbClr val="FF0000"/>
                </a:solidFill>
              </a:rPr>
              <a:t>目录服务</a:t>
            </a:r>
            <a:r>
              <a:rPr lang="zh-CN" altLang="en-US" dirty="0"/>
              <a:t>，企业可以使用它对 </a:t>
            </a:r>
            <a:r>
              <a:rPr lang="en-US" altLang="zh-CN" dirty="0"/>
              <a:t>Web services </a:t>
            </a:r>
            <a:r>
              <a:rPr lang="zh-CN" altLang="en-US" dirty="0"/>
              <a:t>进行注册和搜索。</a:t>
            </a:r>
            <a:r>
              <a:rPr lang="en-US" altLang="zh-CN" dirty="0"/>
              <a:t>UDDI</a:t>
            </a:r>
            <a:r>
              <a:rPr lang="zh-CN" altLang="en-US" dirty="0"/>
              <a:t>，英文为 </a:t>
            </a:r>
            <a:r>
              <a:rPr lang="en-US" altLang="zh-CN" dirty="0"/>
              <a:t>"Universal Description, Discovery and Integration"</a:t>
            </a:r>
            <a:r>
              <a:rPr lang="zh-CN" altLang="en-US" dirty="0"/>
              <a:t>，可译为“通用</a:t>
            </a:r>
            <a:r>
              <a:rPr lang="zh-CN" altLang="en-US" dirty="0">
                <a:solidFill>
                  <a:srgbClr val="FF0000"/>
                </a:solidFill>
              </a:rPr>
              <a:t>描述</a:t>
            </a:r>
            <a:r>
              <a:rPr lang="zh-CN" altLang="en-US" dirty="0"/>
              <a:t>、</a:t>
            </a:r>
            <a:r>
              <a:rPr lang="zh-CN" altLang="en-US" dirty="0">
                <a:solidFill>
                  <a:srgbClr val="FF0000"/>
                </a:solidFill>
              </a:rPr>
              <a:t>发现</a:t>
            </a:r>
            <a:r>
              <a:rPr lang="zh-CN" altLang="en-US" dirty="0"/>
              <a:t>与</a:t>
            </a:r>
            <a:r>
              <a:rPr lang="zh-CN" altLang="en-US" dirty="0">
                <a:solidFill>
                  <a:srgbClr val="FF0000"/>
                </a:solidFill>
              </a:rPr>
              <a:t>集成</a:t>
            </a:r>
            <a:r>
              <a:rPr lang="zh-CN" altLang="en-US" dirty="0"/>
              <a:t>服务”</a:t>
            </a:r>
            <a:r>
              <a:rPr lang="zh-CN" altLang="en-US" dirty="0" smtClean="0"/>
              <a:t>。</a:t>
            </a:r>
            <a:endParaRPr lang="en-US" altLang="zh-CN" dirty="0" smtClean="0"/>
          </a:p>
          <a:p>
            <a:endParaRPr lang="en-US" altLang="zh-CN" dirty="0"/>
          </a:p>
          <a:p>
            <a:endParaRPr lang="zh-CN" altLang="en-US" dirty="0"/>
          </a:p>
        </p:txBody>
      </p:sp>
      <p:sp>
        <p:nvSpPr>
          <p:cNvPr id="3" name="标题 2"/>
          <p:cNvSpPr>
            <a:spLocks noGrp="1"/>
          </p:cNvSpPr>
          <p:nvPr>
            <p:ph type="title"/>
          </p:nvPr>
        </p:nvSpPr>
        <p:spPr/>
        <p:txBody>
          <a:bodyPr/>
          <a:lstStyle/>
          <a:p>
            <a:r>
              <a:rPr lang="en-US" altLang="zh-CN" dirty="0" smtClean="0"/>
              <a:t>UDDI</a:t>
            </a:r>
            <a:endParaRPr lang="zh-CN" altLang="en-US" dirty="0"/>
          </a:p>
        </p:txBody>
      </p:sp>
    </p:spTree>
    <p:extLst>
      <p:ext uri="{BB962C8B-B14F-4D97-AF65-F5344CB8AC3E}">
        <p14:creationId xmlns:p14="http://schemas.microsoft.com/office/powerpoint/2010/main" val="1430611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UDDI</a:t>
            </a:r>
            <a:r>
              <a:rPr lang="zh-CN" altLang="en-US" dirty="0" smtClean="0"/>
              <a:t>的工作原理</a:t>
            </a:r>
            <a:endParaRPr lang="zh-CN" altLang="en-US" dirty="0"/>
          </a:p>
        </p:txBody>
      </p:sp>
      <p:pic>
        <p:nvPicPr>
          <p:cNvPr id="4" name="Picture 2" descr="uddi工作原理"/>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956" y="1053108"/>
            <a:ext cx="8064500" cy="525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106428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a:lnSpc>
                <a:spcPct val="150000"/>
              </a:lnSpc>
            </a:pPr>
            <a:r>
              <a:rPr lang="zh-CN" altLang="en-US" dirty="0"/>
              <a:t>白</a:t>
            </a:r>
            <a:r>
              <a:rPr lang="zh-CN" altLang="en-US" dirty="0" smtClean="0"/>
              <a:t>页</a:t>
            </a:r>
            <a:endParaRPr lang="en-US" altLang="zh-CN" dirty="0" smtClean="0"/>
          </a:p>
          <a:p>
            <a:pPr lvl="1">
              <a:lnSpc>
                <a:spcPct val="150000"/>
              </a:lnSpc>
            </a:pPr>
            <a:r>
              <a:rPr lang="zh-CN" altLang="en-US" dirty="0" smtClean="0">
                <a:solidFill>
                  <a:srgbClr val="FF0000"/>
                </a:solidFill>
              </a:rPr>
              <a:t>包含</a:t>
            </a:r>
            <a:r>
              <a:rPr lang="zh-CN" altLang="en-US" dirty="0">
                <a:solidFill>
                  <a:srgbClr val="FF0000"/>
                </a:solidFill>
              </a:rPr>
              <a:t>了基本的企业信息</a:t>
            </a:r>
            <a:r>
              <a:rPr lang="zh-CN" altLang="en-US" dirty="0"/>
              <a:t>，诸如企业名称、文字性介绍（可能是多国语言）以及联系方式，包括名称、电话号码、电子邮件以及属于这些企业的网站。</a:t>
            </a:r>
          </a:p>
          <a:p>
            <a:pPr>
              <a:lnSpc>
                <a:spcPct val="150000"/>
              </a:lnSpc>
            </a:pPr>
            <a:r>
              <a:rPr lang="zh-CN" altLang="en-US" dirty="0"/>
              <a:t>黄页</a:t>
            </a:r>
          </a:p>
          <a:p>
            <a:pPr lvl="1">
              <a:lnSpc>
                <a:spcPct val="150000"/>
              </a:lnSpc>
            </a:pPr>
            <a:r>
              <a:rPr lang="zh-CN" altLang="en-US" dirty="0">
                <a:solidFill>
                  <a:srgbClr val="FF0000"/>
                </a:solidFill>
              </a:rPr>
              <a:t>按分类法对企业信息进行分类</a:t>
            </a:r>
            <a:r>
              <a:rPr lang="zh-CN" altLang="en-US" dirty="0"/>
              <a:t>，在</a:t>
            </a:r>
            <a:r>
              <a:rPr lang="en-US" altLang="zh-CN" dirty="0"/>
              <a:t>UDDI</a:t>
            </a:r>
            <a:r>
              <a:rPr lang="zh-CN" altLang="en-US" dirty="0"/>
              <a:t>的第一个版本中，这种分类法包括了对行业、产品或服务以及位置的分类。</a:t>
            </a:r>
          </a:p>
          <a:p>
            <a:pPr>
              <a:lnSpc>
                <a:spcPct val="150000"/>
              </a:lnSpc>
            </a:pPr>
            <a:r>
              <a:rPr lang="zh-CN" altLang="en-US" dirty="0"/>
              <a:t>绿页</a:t>
            </a:r>
          </a:p>
          <a:p>
            <a:pPr lvl="1">
              <a:lnSpc>
                <a:spcPct val="150000"/>
              </a:lnSpc>
            </a:pPr>
            <a:r>
              <a:rPr lang="zh-CN" altLang="en-US" dirty="0">
                <a:solidFill>
                  <a:srgbClr val="FF0000"/>
                </a:solidFill>
              </a:rPr>
              <a:t>包含了如何与企业进行电子交互的信息</a:t>
            </a:r>
            <a:r>
              <a:rPr lang="zh-CN" altLang="en-US" dirty="0"/>
              <a:t>，包含交易过程（也就是，创建订单和检查存货等多种</a:t>
            </a:r>
            <a:r>
              <a:rPr lang="en-US" altLang="zh-CN" dirty="0"/>
              <a:t>WEB</a:t>
            </a:r>
            <a:r>
              <a:rPr lang="zh-CN" altLang="en-US" dirty="0"/>
              <a:t>服务）、服务描述（个人</a:t>
            </a:r>
            <a:r>
              <a:rPr lang="en-US" altLang="zh-CN" dirty="0"/>
              <a:t>WEB</a:t>
            </a:r>
            <a:r>
              <a:rPr lang="zh-CN" altLang="en-US" dirty="0"/>
              <a:t>服务和它们的用途）以及解释如何通过调用一个给定的</a:t>
            </a:r>
            <a:r>
              <a:rPr lang="en-US" altLang="zh-CN" dirty="0"/>
              <a:t>WEB</a:t>
            </a:r>
            <a:r>
              <a:rPr lang="zh-CN" altLang="en-US" dirty="0"/>
              <a:t>服务的捆绑信息。 </a:t>
            </a:r>
          </a:p>
          <a:p>
            <a:endParaRPr lang="zh-CN" altLang="en-US" dirty="0"/>
          </a:p>
        </p:txBody>
      </p:sp>
      <p:sp>
        <p:nvSpPr>
          <p:cNvPr id="3" name="标题 2"/>
          <p:cNvSpPr>
            <a:spLocks noGrp="1"/>
          </p:cNvSpPr>
          <p:nvPr>
            <p:ph type="title"/>
          </p:nvPr>
        </p:nvSpPr>
        <p:spPr/>
        <p:txBody>
          <a:bodyPr/>
          <a:lstStyle/>
          <a:p>
            <a:r>
              <a:rPr lang="en-US" altLang="zh-CN" dirty="0" smtClean="0"/>
              <a:t>UDDI</a:t>
            </a:r>
            <a:r>
              <a:rPr lang="zh-CN" altLang="en-US" dirty="0" smtClean="0"/>
              <a:t>的数据表类型</a:t>
            </a:r>
            <a:endParaRPr lang="zh-CN" altLang="en-US" dirty="0"/>
          </a:p>
        </p:txBody>
      </p:sp>
    </p:spTree>
    <p:extLst>
      <p:ext uri="{BB962C8B-B14F-4D97-AF65-F5344CB8AC3E}">
        <p14:creationId xmlns:p14="http://schemas.microsoft.com/office/powerpoint/2010/main" val="13635704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7544" y="1268760"/>
            <a:ext cx="8229600" cy="4525963"/>
          </a:xfrm>
        </p:spPr>
        <p:txBody>
          <a:bodyPr>
            <a:normAutofit fontScale="92500"/>
          </a:bodyPr>
          <a:lstStyle/>
          <a:p>
            <a:pPr>
              <a:lnSpc>
                <a:spcPct val="200000"/>
              </a:lnSpc>
            </a:pPr>
            <a:r>
              <a:rPr lang="en-US" altLang="zh-CN" sz="2400" dirty="0">
                <a:latin typeface="微软雅黑" pitchFamily="34" charset="-122"/>
                <a:ea typeface="微软雅黑" pitchFamily="34" charset="-122"/>
              </a:rPr>
              <a:t>SOA</a:t>
            </a:r>
            <a:r>
              <a:rPr lang="zh-CN" altLang="en-US" sz="2400" dirty="0">
                <a:latin typeface="微软雅黑" pitchFamily="34" charset="-122"/>
                <a:ea typeface="微软雅黑" pitchFamily="34" charset="-122"/>
              </a:rPr>
              <a:t>的出现</a:t>
            </a:r>
            <a:endParaRPr lang="en-US" altLang="zh-CN" sz="2400" dirty="0">
              <a:latin typeface="微软雅黑" pitchFamily="34" charset="-122"/>
              <a:ea typeface="微软雅黑" pitchFamily="34" charset="-122"/>
            </a:endParaRPr>
          </a:p>
          <a:p>
            <a:pPr>
              <a:lnSpc>
                <a:spcPct val="200000"/>
              </a:lnSpc>
            </a:pPr>
            <a:r>
              <a:rPr lang="en-US" altLang="zh-CN" sz="2400" dirty="0">
                <a:latin typeface="微软雅黑" pitchFamily="34" charset="-122"/>
                <a:ea typeface="微软雅黑" pitchFamily="34" charset="-122"/>
              </a:rPr>
              <a:t>SOA</a:t>
            </a:r>
            <a:r>
              <a:rPr lang="zh-CN" altLang="en-US" sz="2400" dirty="0">
                <a:latin typeface="微软雅黑" pitchFamily="34" charset="-122"/>
                <a:ea typeface="微软雅黑" pitchFamily="34" charset="-122"/>
              </a:rPr>
              <a:t>的参考模型和逻辑堆栈</a:t>
            </a:r>
            <a:endParaRPr lang="en-US" altLang="zh-CN" sz="2400" dirty="0">
              <a:latin typeface="微软雅黑" pitchFamily="34" charset="-122"/>
              <a:ea typeface="微软雅黑" pitchFamily="34" charset="-122"/>
            </a:endParaRPr>
          </a:p>
          <a:p>
            <a:pPr>
              <a:lnSpc>
                <a:spcPct val="200000"/>
              </a:lnSpc>
            </a:pPr>
            <a:r>
              <a:rPr lang="en-US" altLang="zh-CN" sz="2400" dirty="0">
                <a:latin typeface="微软雅黑" pitchFamily="34" charset="-122"/>
                <a:ea typeface="微软雅黑" pitchFamily="34" charset="-122"/>
              </a:rPr>
              <a:t>Web Services</a:t>
            </a:r>
            <a:r>
              <a:rPr lang="zh-CN" altLang="en-US" sz="2400" dirty="0">
                <a:latin typeface="微软雅黑" pitchFamily="34" charset="-122"/>
                <a:ea typeface="微软雅黑" pitchFamily="34" charset="-122"/>
              </a:rPr>
              <a:t>的概念简介</a:t>
            </a:r>
            <a:endParaRPr lang="en-US" altLang="zh-CN" sz="2400" dirty="0">
              <a:latin typeface="微软雅黑" pitchFamily="34" charset="-122"/>
              <a:ea typeface="微软雅黑" pitchFamily="34" charset="-122"/>
            </a:endParaRPr>
          </a:p>
          <a:p>
            <a:r>
              <a:rPr lang="en-US" altLang="zh-CN" sz="2400" dirty="0"/>
              <a:t>Web Services</a:t>
            </a:r>
            <a:r>
              <a:rPr lang="zh-CN" altLang="en-US" sz="2400" dirty="0"/>
              <a:t>的体系结构</a:t>
            </a:r>
            <a:endParaRPr lang="en-US" altLang="zh-CN" sz="2400" dirty="0"/>
          </a:p>
          <a:p>
            <a:r>
              <a:rPr lang="en-US" altLang="zh-CN" sz="2400" dirty="0"/>
              <a:t>Web Services</a:t>
            </a:r>
            <a:r>
              <a:rPr lang="zh-CN" altLang="en-US" sz="2400" dirty="0"/>
              <a:t>的协议</a:t>
            </a:r>
            <a:endParaRPr lang="en-US" altLang="zh-CN" sz="2400" dirty="0"/>
          </a:p>
          <a:p>
            <a:pPr>
              <a:lnSpc>
                <a:spcPct val="200000"/>
              </a:lnSpc>
            </a:pPr>
            <a:r>
              <a:rPr lang="en-US" altLang="zh-CN" sz="2400" dirty="0">
                <a:solidFill>
                  <a:srgbClr val="FF0000"/>
                </a:solidFill>
                <a:latin typeface="微软雅黑" pitchFamily="34" charset="-122"/>
                <a:ea typeface="微软雅黑" pitchFamily="34" charset="-122"/>
              </a:rPr>
              <a:t>Web </a:t>
            </a:r>
            <a:r>
              <a:rPr lang="en-US" altLang="zh-CN" sz="2400" dirty="0" smtClean="0">
                <a:solidFill>
                  <a:srgbClr val="FF0000"/>
                </a:solidFill>
                <a:latin typeface="微软雅黑" pitchFamily="34" charset="-122"/>
                <a:ea typeface="微软雅黑" pitchFamily="34" charset="-122"/>
              </a:rPr>
              <a:t>Service</a:t>
            </a:r>
            <a:r>
              <a:rPr lang="zh-CN" altLang="en-US" sz="2400" dirty="0" smtClean="0">
                <a:solidFill>
                  <a:srgbClr val="FF0000"/>
                </a:solidFill>
                <a:latin typeface="微软雅黑" pitchFamily="34" charset="-122"/>
                <a:ea typeface="微软雅黑" pitchFamily="34" charset="-122"/>
              </a:rPr>
              <a:t>的</a:t>
            </a:r>
            <a:r>
              <a:rPr lang="zh-CN" altLang="en-US" sz="2400" dirty="0">
                <a:solidFill>
                  <a:srgbClr val="FF0000"/>
                </a:solidFill>
                <a:latin typeface="微软雅黑" pitchFamily="34" charset="-122"/>
                <a:ea typeface="微软雅黑" pitchFamily="34" charset="-122"/>
              </a:rPr>
              <a:t>开发及</a:t>
            </a:r>
            <a:r>
              <a:rPr lang="en-US" altLang="zh-CN" sz="2400" dirty="0">
                <a:solidFill>
                  <a:srgbClr val="FF0000"/>
                </a:solidFill>
                <a:latin typeface="微软雅黑" pitchFamily="34" charset="-122"/>
                <a:ea typeface="微软雅黑" pitchFamily="34" charset="-122"/>
              </a:rPr>
              <a:t>Demo</a:t>
            </a:r>
            <a:r>
              <a:rPr lang="zh-CN" altLang="en-US" sz="2400" dirty="0" smtClean="0">
                <a:solidFill>
                  <a:srgbClr val="FF0000"/>
                </a:solidFill>
                <a:latin typeface="微软雅黑" pitchFamily="34" charset="-122"/>
                <a:ea typeface="微软雅黑" pitchFamily="34" charset="-122"/>
              </a:rPr>
              <a:t>演示</a:t>
            </a:r>
            <a:endParaRPr lang="zh-CN" altLang="en-US" sz="2400" dirty="0">
              <a:solidFill>
                <a:srgbClr val="FF0000"/>
              </a:solidFill>
              <a:latin typeface="微软雅黑" pitchFamily="34" charset="-122"/>
              <a:ea typeface="微软雅黑" pitchFamily="34" charset="-122"/>
            </a:endParaRPr>
          </a:p>
        </p:txBody>
      </p:sp>
      <p:sp>
        <p:nvSpPr>
          <p:cNvPr id="3" name="标题 2"/>
          <p:cNvSpPr>
            <a:spLocks noGrp="1"/>
          </p:cNvSpPr>
          <p:nvPr>
            <p:ph type="title"/>
          </p:nvPr>
        </p:nvSpPr>
        <p:spPr/>
        <p:txBody>
          <a:bodyPr/>
          <a:lstStyle/>
          <a:p>
            <a:r>
              <a:rPr lang="zh-CN" altLang="en-US" dirty="0" smtClean="0"/>
              <a:t>目录</a:t>
            </a:r>
            <a:endParaRPr lang="zh-CN" altLang="en-US" dirty="0"/>
          </a:p>
        </p:txBody>
      </p:sp>
    </p:spTree>
    <p:extLst>
      <p:ext uri="{BB962C8B-B14F-4D97-AF65-F5344CB8AC3E}">
        <p14:creationId xmlns:p14="http://schemas.microsoft.com/office/powerpoint/2010/main" val="20663939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Web Service</a:t>
            </a:r>
            <a:r>
              <a:rPr lang="zh-CN" altLang="en-US" dirty="0" smtClean="0"/>
              <a:t>开发概览</a:t>
            </a:r>
            <a:endParaRPr lang="zh-CN" altLang="en-US" dirty="0"/>
          </a:p>
        </p:txBody>
      </p:sp>
      <p:grpSp>
        <p:nvGrpSpPr>
          <p:cNvPr id="4" name="Group 15"/>
          <p:cNvGrpSpPr>
            <a:grpSpLocks/>
          </p:cNvGrpSpPr>
          <p:nvPr/>
        </p:nvGrpSpPr>
        <p:grpSpPr bwMode="auto">
          <a:xfrm>
            <a:off x="611560" y="2341041"/>
            <a:ext cx="7777164" cy="2024063"/>
            <a:chOff x="431" y="2568"/>
            <a:chExt cx="4899" cy="1275"/>
          </a:xfrm>
        </p:grpSpPr>
        <p:sp>
          <p:nvSpPr>
            <p:cNvPr id="5" name="Rectangle 4"/>
            <p:cNvSpPr>
              <a:spLocks noChangeArrowheads="1"/>
            </p:cNvSpPr>
            <p:nvPr/>
          </p:nvSpPr>
          <p:spPr bwMode="auto">
            <a:xfrm>
              <a:off x="431" y="2659"/>
              <a:ext cx="1225" cy="726"/>
            </a:xfrm>
            <a:prstGeom prst="rect">
              <a:avLst/>
            </a:prstGeom>
            <a:solidFill>
              <a:srgbClr val="3366FF">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pPr algn="ctr"/>
              <a:r>
                <a:rPr lang="en-US" altLang="zh-CN" dirty="0"/>
                <a:t>Web Service</a:t>
              </a:r>
            </a:p>
            <a:p>
              <a:pPr algn="ctr"/>
              <a:r>
                <a:rPr lang="en-US" altLang="zh-CN" sz="2000" dirty="0"/>
                <a:t>implemented in</a:t>
              </a:r>
            </a:p>
            <a:p>
              <a:pPr algn="ctr"/>
              <a:r>
                <a:rPr lang="en-US" altLang="zh-CN" sz="2000" dirty="0"/>
                <a:t>language </a:t>
              </a:r>
              <a:r>
                <a:rPr lang="en-US" altLang="zh-CN" sz="2000" b="1" dirty="0">
                  <a:solidFill>
                    <a:srgbClr val="FF0000"/>
                  </a:solidFill>
                </a:rPr>
                <a:t>X</a:t>
              </a:r>
            </a:p>
          </p:txBody>
        </p:sp>
        <p:sp>
          <p:nvSpPr>
            <p:cNvPr id="6" name="Rectangle 5"/>
            <p:cNvSpPr>
              <a:spLocks noChangeArrowheads="1"/>
            </p:cNvSpPr>
            <p:nvPr/>
          </p:nvSpPr>
          <p:spPr bwMode="auto">
            <a:xfrm>
              <a:off x="2562" y="2822"/>
              <a:ext cx="681" cy="408"/>
            </a:xfrm>
            <a:prstGeom prst="rect">
              <a:avLst/>
            </a:prstGeom>
            <a:solidFill>
              <a:srgbClr val="FFFF00">
                <a:alpha val="48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pPr algn="ctr"/>
              <a:r>
                <a:rPr lang="en-US" altLang="zh-CN" b="1">
                  <a:solidFill>
                    <a:srgbClr val="FF0000"/>
                  </a:solidFill>
                </a:rPr>
                <a:t>WSDL</a:t>
              </a:r>
            </a:p>
          </p:txBody>
        </p:sp>
        <p:sp>
          <p:nvSpPr>
            <p:cNvPr id="7" name="Rectangle 6"/>
            <p:cNvSpPr>
              <a:spLocks noChangeArrowheads="1"/>
            </p:cNvSpPr>
            <p:nvPr/>
          </p:nvSpPr>
          <p:spPr bwMode="auto">
            <a:xfrm>
              <a:off x="4105" y="2648"/>
              <a:ext cx="1225" cy="771"/>
            </a:xfrm>
            <a:prstGeom prst="rect">
              <a:avLst/>
            </a:prstGeom>
            <a:solidFill>
              <a:srgbClr val="FF0000">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pPr algn="ctr"/>
              <a:r>
                <a:rPr lang="en-US" altLang="zh-CN"/>
                <a:t>Client proxy</a:t>
              </a:r>
            </a:p>
            <a:p>
              <a:pPr algn="ctr"/>
              <a:r>
                <a:rPr lang="en-US" altLang="zh-CN" sz="2000"/>
                <a:t>implemented in</a:t>
              </a:r>
            </a:p>
            <a:p>
              <a:pPr algn="ctr"/>
              <a:r>
                <a:rPr lang="en-US" altLang="zh-CN" sz="2000"/>
                <a:t>language </a:t>
              </a:r>
              <a:r>
                <a:rPr lang="en-US" altLang="zh-CN" sz="2000" b="1">
                  <a:solidFill>
                    <a:srgbClr val="0000CC"/>
                  </a:solidFill>
                </a:rPr>
                <a:t>Y</a:t>
              </a:r>
            </a:p>
          </p:txBody>
        </p:sp>
        <p:sp>
          <p:nvSpPr>
            <p:cNvPr id="8" name="Text Box 7"/>
            <p:cNvSpPr txBox="1">
              <a:spLocks noChangeArrowheads="1"/>
            </p:cNvSpPr>
            <p:nvPr/>
          </p:nvSpPr>
          <p:spPr bwMode="auto">
            <a:xfrm>
              <a:off x="2200" y="3612"/>
              <a:ext cx="158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pPr>
                <a:spcBef>
                  <a:spcPct val="50000"/>
                </a:spcBef>
              </a:pPr>
              <a:r>
                <a:rPr lang="en-US" altLang="zh-CN" sz="1800"/>
                <a:t>Call using SOAP</a:t>
              </a:r>
            </a:p>
          </p:txBody>
        </p:sp>
        <p:sp>
          <p:nvSpPr>
            <p:cNvPr id="9" name="Text Box 8"/>
            <p:cNvSpPr txBox="1">
              <a:spLocks noChangeArrowheads="1"/>
            </p:cNvSpPr>
            <p:nvPr/>
          </p:nvSpPr>
          <p:spPr bwMode="auto">
            <a:xfrm>
              <a:off x="1655" y="2568"/>
              <a:ext cx="99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pPr algn="ctr">
                <a:spcBef>
                  <a:spcPct val="50000"/>
                </a:spcBef>
              </a:pPr>
              <a:r>
                <a:rPr lang="en-US" altLang="zh-CN" sz="1800" dirty="0"/>
                <a:t>Generate using X toolkit</a:t>
              </a:r>
            </a:p>
          </p:txBody>
        </p:sp>
        <p:sp>
          <p:nvSpPr>
            <p:cNvPr id="10" name="Text Box 9"/>
            <p:cNvSpPr txBox="1">
              <a:spLocks noChangeArrowheads="1"/>
            </p:cNvSpPr>
            <p:nvPr/>
          </p:nvSpPr>
          <p:spPr bwMode="auto">
            <a:xfrm>
              <a:off x="3061" y="2568"/>
              <a:ext cx="10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pPr algn="ctr">
                <a:spcBef>
                  <a:spcPct val="50000"/>
                </a:spcBef>
              </a:pPr>
              <a:r>
                <a:rPr lang="en-US" altLang="zh-CN" sz="1800"/>
                <a:t>Generate using Y toolkit</a:t>
              </a:r>
            </a:p>
          </p:txBody>
        </p:sp>
        <p:sp>
          <p:nvSpPr>
            <p:cNvPr id="11" name="Line 10"/>
            <p:cNvSpPr>
              <a:spLocks noChangeShapeType="1"/>
            </p:cNvSpPr>
            <p:nvPr/>
          </p:nvSpPr>
          <p:spPr bwMode="auto">
            <a:xfrm>
              <a:off x="4785" y="3430"/>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endParaRPr lang="zh-CN" altLang="en-US"/>
            </a:p>
          </p:txBody>
        </p:sp>
        <p:sp>
          <p:nvSpPr>
            <p:cNvPr id="12" name="Line 11"/>
            <p:cNvSpPr>
              <a:spLocks noChangeShapeType="1"/>
            </p:cNvSpPr>
            <p:nvPr/>
          </p:nvSpPr>
          <p:spPr bwMode="auto">
            <a:xfrm>
              <a:off x="1020" y="3612"/>
              <a:ext cx="376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endParaRPr lang="zh-CN" altLang="en-US"/>
            </a:p>
          </p:txBody>
        </p:sp>
        <p:sp>
          <p:nvSpPr>
            <p:cNvPr id="13" name="Line 12"/>
            <p:cNvSpPr>
              <a:spLocks noChangeShapeType="1"/>
            </p:cNvSpPr>
            <p:nvPr/>
          </p:nvSpPr>
          <p:spPr bwMode="auto">
            <a:xfrm flipV="1">
              <a:off x="1020" y="3385"/>
              <a:ext cx="0" cy="2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endParaRPr lang="zh-CN" altLang="en-US"/>
            </a:p>
          </p:txBody>
        </p:sp>
        <p:sp>
          <p:nvSpPr>
            <p:cNvPr id="14" name="Line 13"/>
            <p:cNvSpPr>
              <a:spLocks noChangeShapeType="1"/>
            </p:cNvSpPr>
            <p:nvPr/>
          </p:nvSpPr>
          <p:spPr bwMode="auto">
            <a:xfrm>
              <a:off x="1690" y="3032"/>
              <a:ext cx="8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endParaRPr lang="zh-CN" altLang="en-US"/>
            </a:p>
          </p:txBody>
        </p:sp>
        <p:sp>
          <p:nvSpPr>
            <p:cNvPr id="15" name="Line 14"/>
            <p:cNvSpPr>
              <a:spLocks noChangeShapeType="1"/>
            </p:cNvSpPr>
            <p:nvPr/>
          </p:nvSpPr>
          <p:spPr bwMode="auto">
            <a:xfrm>
              <a:off x="3267" y="3032"/>
              <a:ext cx="8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a:lstStyle>
            <a:p>
              <a:endParaRPr lang="zh-CN" altLang="en-US"/>
            </a:p>
          </p:txBody>
        </p:sp>
      </p:grpSp>
    </p:spTree>
    <p:extLst>
      <p:ext uri="{BB962C8B-B14F-4D97-AF65-F5344CB8AC3E}">
        <p14:creationId xmlns:p14="http://schemas.microsoft.com/office/powerpoint/2010/main" val="1208103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609600" indent="-609600">
              <a:buFontTx/>
              <a:buAutoNum type="arabicPeriod"/>
            </a:pPr>
            <a:r>
              <a:rPr lang="zh-CN" altLang="en-US" dirty="0"/>
              <a:t>编写代码</a:t>
            </a:r>
          </a:p>
          <a:p>
            <a:pPr marL="609600" indent="-609600">
              <a:buFontTx/>
              <a:buAutoNum type="arabicPeriod"/>
            </a:pPr>
            <a:r>
              <a:rPr lang="zh-CN" altLang="en-US" dirty="0"/>
              <a:t>打包以便部署</a:t>
            </a:r>
          </a:p>
          <a:p>
            <a:pPr marL="609600" indent="-609600">
              <a:buFontTx/>
              <a:buAutoNum type="arabicPeriod"/>
            </a:pPr>
            <a:r>
              <a:rPr lang="zh-CN" altLang="en-US" dirty="0"/>
              <a:t>部署到应用服务器</a:t>
            </a:r>
          </a:p>
          <a:p>
            <a:pPr marL="609600" indent="-609600">
              <a:buFontTx/>
              <a:buAutoNum type="arabicPeriod"/>
            </a:pPr>
            <a:r>
              <a:rPr lang="zh-CN" altLang="en-US" dirty="0"/>
              <a:t>创建</a:t>
            </a:r>
            <a:r>
              <a:rPr lang="en-US" altLang="zh-CN" dirty="0"/>
              <a:t>WSDL</a:t>
            </a:r>
            <a:r>
              <a:rPr lang="zh-CN" altLang="en-US" dirty="0"/>
              <a:t>描述 </a:t>
            </a:r>
          </a:p>
          <a:p>
            <a:pPr marL="609600" indent="-609600">
              <a:buFontTx/>
              <a:buAutoNum type="arabicPeriod"/>
            </a:pPr>
            <a:r>
              <a:rPr lang="zh-CN" altLang="en-US" dirty="0"/>
              <a:t>发布服务描述</a:t>
            </a:r>
          </a:p>
          <a:p>
            <a:pPr marL="609600" indent="-609600">
              <a:buFontTx/>
              <a:buAutoNum type="arabicPeriod"/>
            </a:pPr>
            <a:r>
              <a:rPr lang="zh-CN" altLang="en-US" dirty="0"/>
              <a:t>发现</a:t>
            </a:r>
            <a:r>
              <a:rPr lang="en-US" altLang="zh-CN" dirty="0"/>
              <a:t>-</a:t>
            </a:r>
            <a:r>
              <a:rPr lang="zh-CN" altLang="en-US" dirty="0"/>
              <a:t>通过</a:t>
            </a:r>
            <a:r>
              <a:rPr lang="en-US" altLang="zh-CN" dirty="0"/>
              <a:t>UDDI</a:t>
            </a:r>
          </a:p>
          <a:p>
            <a:pPr marL="609600" indent="-609600">
              <a:buFontTx/>
              <a:buAutoNum type="arabicPeriod"/>
            </a:pPr>
            <a:r>
              <a:rPr lang="zh-CN" altLang="en-US" dirty="0"/>
              <a:t>绑定、</a:t>
            </a:r>
            <a:r>
              <a:rPr lang="zh-CN" altLang="en-US" dirty="0" smtClean="0"/>
              <a:t>调用</a:t>
            </a:r>
            <a:endParaRPr lang="zh-CN" altLang="en-US" dirty="0"/>
          </a:p>
        </p:txBody>
      </p:sp>
      <p:sp>
        <p:nvSpPr>
          <p:cNvPr id="3" name="标题 2"/>
          <p:cNvSpPr>
            <a:spLocks noGrp="1"/>
          </p:cNvSpPr>
          <p:nvPr>
            <p:ph type="title"/>
          </p:nvPr>
        </p:nvSpPr>
        <p:spPr/>
        <p:txBody>
          <a:bodyPr/>
          <a:lstStyle/>
          <a:p>
            <a:r>
              <a:rPr lang="en-US" altLang="zh-CN" dirty="0" smtClean="0"/>
              <a:t>Web Service</a:t>
            </a:r>
            <a:r>
              <a:rPr lang="zh-CN" altLang="en-US" dirty="0" smtClean="0"/>
              <a:t>开发</a:t>
            </a:r>
            <a:r>
              <a:rPr lang="zh-CN" altLang="en-US" dirty="0" smtClean="0"/>
              <a:t>流程</a:t>
            </a:r>
            <a:endParaRPr lang="zh-CN" altLang="en-US" dirty="0"/>
          </a:p>
        </p:txBody>
      </p:sp>
    </p:spTree>
    <p:extLst>
      <p:ext uri="{BB962C8B-B14F-4D97-AF65-F5344CB8AC3E}">
        <p14:creationId xmlns:p14="http://schemas.microsoft.com/office/powerpoint/2010/main" val="2269840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en-US" altLang="zh-CN" dirty="0"/>
              <a:t>Web Service</a:t>
            </a:r>
            <a:r>
              <a:rPr lang="zh-CN" altLang="en-US" dirty="0"/>
              <a:t>开发</a:t>
            </a:r>
            <a:r>
              <a:rPr lang="zh-CN" altLang="en-US" dirty="0" smtClean="0"/>
              <a:t>流程</a:t>
            </a:r>
            <a:endParaRPr lang="zh-CN" alt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86" y="836712"/>
            <a:ext cx="8820502" cy="587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462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7544" y="1268760"/>
            <a:ext cx="8229600" cy="4525963"/>
          </a:xfrm>
        </p:spPr>
        <p:txBody>
          <a:bodyPr>
            <a:normAutofit fontScale="92500"/>
          </a:bodyPr>
          <a:lstStyle/>
          <a:p>
            <a:pPr>
              <a:lnSpc>
                <a:spcPct val="200000"/>
              </a:lnSpc>
            </a:pPr>
            <a:r>
              <a:rPr lang="en-US" altLang="zh-CN" sz="2400" b="1" dirty="0">
                <a:solidFill>
                  <a:srgbClr val="FF0000"/>
                </a:solidFill>
                <a:latin typeface="微软雅黑" pitchFamily="34" charset="-122"/>
                <a:ea typeface="微软雅黑" pitchFamily="34" charset="-122"/>
              </a:rPr>
              <a:t>SOA</a:t>
            </a:r>
            <a:r>
              <a:rPr lang="zh-CN" altLang="en-US" sz="2400" b="1" dirty="0">
                <a:solidFill>
                  <a:srgbClr val="FF0000"/>
                </a:solidFill>
                <a:latin typeface="微软雅黑" pitchFamily="34" charset="-122"/>
                <a:ea typeface="微软雅黑" pitchFamily="34" charset="-122"/>
              </a:rPr>
              <a:t>的出现</a:t>
            </a:r>
            <a:endParaRPr lang="en-US" altLang="zh-CN" sz="2400" b="1" dirty="0">
              <a:solidFill>
                <a:srgbClr val="FF0000"/>
              </a:solidFill>
              <a:latin typeface="微软雅黑" pitchFamily="34" charset="-122"/>
              <a:ea typeface="微软雅黑" pitchFamily="34" charset="-122"/>
            </a:endParaRPr>
          </a:p>
          <a:p>
            <a:pPr>
              <a:lnSpc>
                <a:spcPct val="200000"/>
              </a:lnSpc>
            </a:pPr>
            <a:r>
              <a:rPr lang="en-US" altLang="zh-CN" sz="2400" dirty="0">
                <a:latin typeface="微软雅黑" pitchFamily="34" charset="-122"/>
                <a:ea typeface="微软雅黑" pitchFamily="34" charset="-122"/>
              </a:rPr>
              <a:t>SOA</a:t>
            </a:r>
            <a:r>
              <a:rPr lang="zh-CN" altLang="en-US" sz="2400" dirty="0">
                <a:latin typeface="微软雅黑" pitchFamily="34" charset="-122"/>
                <a:ea typeface="微软雅黑" pitchFamily="34" charset="-122"/>
              </a:rPr>
              <a:t>的参考模型和逻辑堆栈</a:t>
            </a:r>
            <a:endParaRPr lang="en-US" altLang="zh-CN" sz="2400" dirty="0">
              <a:latin typeface="微软雅黑" pitchFamily="34" charset="-122"/>
              <a:ea typeface="微软雅黑" pitchFamily="34" charset="-122"/>
            </a:endParaRPr>
          </a:p>
          <a:p>
            <a:pPr>
              <a:lnSpc>
                <a:spcPct val="200000"/>
              </a:lnSpc>
            </a:pPr>
            <a:r>
              <a:rPr lang="en-US" altLang="zh-CN" sz="2400" dirty="0">
                <a:latin typeface="微软雅黑" pitchFamily="34" charset="-122"/>
                <a:ea typeface="微软雅黑" pitchFamily="34" charset="-122"/>
              </a:rPr>
              <a:t>Web Services</a:t>
            </a:r>
            <a:r>
              <a:rPr lang="zh-CN" altLang="en-US" sz="2400" dirty="0">
                <a:latin typeface="微软雅黑" pitchFamily="34" charset="-122"/>
                <a:ea typeface="微软雅黑" pitchFamily="34" charset="-122"/>
              </a:rPr>
              <a:t>的概念简介</a:t>
            </a:r>
            <a:endParaRPr lang="en-US" altLang="zh-CN" sz="2400" dirty="0">
              <a:latin typeface="微软雅黑" pitchFamily="34" charset="-122"/>
              <a:ea typeface="微软雅黑" pitchFamily="34" charset="-122"/>
            </a:endParaRPr>
          </a:p>
          <a:p>
            <a:pPr>
              <a:lnSpc>
                <a:spcPct val="200000"/>
              </a:lnSpc>
            </a:pPr>
            <a:r>
              <a:rPr lang="en-US" altLang="zh-CN" sz="2400" dirty="0">
                <a:latin typeface="微软雅黑" pitchFamily="34" charset="-122"/>
                <a:ea typeface="微软雅黑" pitchFamily="34" charset="-122"/>
              </a:rPr>
              <a:t>Web Services</a:t>
            </a:r>
            <a:r>
              <a:rPr lang="zh-CN" altLang="en-US" sz="2400" dirty="0">
                <a:latin typeface="微软雅黑" pitchFamily="34" charset="-122"/>
                <a:ea typeface="微软雅黑" pitchFamily="34" charset="-122"/>
              </a:rPr>
              <a:t>的体系结构</a:t>
            </a:r>
            <a:endParaRPr lang="en-US" altLang="zh-CN" sz="2400" dirty="0">
              <a:latin typeface="微软雅黑" pitchFamily="34" charset="-122"/>
              <a:ea typeface="微软雅黑" pitchFamily="34" charset="-122"/>
            </a:endParaRPr>
          </a:p>
          <a:p>
            <a:pPr>
              <a:lnSpc>
                <a:spcPct val="200000"/>
              </a:lnSpc>
            </a:pPr>
            <a:r>
              <a:rPr lang="en-US" altLang="zh-CN" sz="2400" dirty="0">
                <a:latin typeface="微软雅黑" pitchFamily="34" charset="-122"/>
                <a:ea typeface="微软雅黑" pitchFamily="34" charset="-122"/>
              </a:rPr>
              <a:t>Web Services</a:t>
            </a:r>
            <a:r>
              <a:rPr lang="zh-CN" altLang="en-US" sz="2400" dirty="0">
                <a:latin typeface="微软雅黑" pitchFamily="34" charset="-122"/>
                <a:ea typeface="微软雅黑" pitchFamily="34" charset="-122"/>
              </a:rPr>
              <a:t>的协议</a:t>
            </a:r>
            <a:endParaRPr lang="en-US" altLang="zh-CN" sz="2400" dirty="0">
              <a:latin typeface="微软雅黑" pitchFamily="34" charset="-122"/>
              <a:ea typeface="微软雅黑" pitchFamily="34" charset="-122"/>
            </a:endParaRPr>
          </a:p>
          <a:p>
            <a:pPr>
              <a:lnSpc>
                <a:spcPct val="200000"/>
              </a:lnSpc>
            </a:pPr>
            <a:r>
              <a:rPr lang="en-US" altLang="zh-CN" sz="2400" dirty="0">
                <a:latin typeface="微软雅黑" pitchFamily="34" charset="-122"/>
                <a:ea typeface="微软雅黑" pitchFamily="34" charset="-122"/>
              </a:rPr>
              <a:t>Web </a:t>
            </a:r>
            <a:r>
              <a:rPr lang="en-US" altLang="zh-CN" sz="2400" dirty="0" smtClean="0">
                <a:latin typeface="微软雅黑" pitchFamily="34" charset="-122"/>
                <a:ea typeface="微软雅黑" pitchFamily="34" charset="-122"/>
              </a:rPr>
              <a:t>Service</a:t>
            </a:r>
            <a:r>
              <a:rPr lang="zh-CN" altLang="en-US" sz="2400" dirty="0" smtClean="0">
                <a:latin typeface="微软雅黑" pitchFamily="34" charset="-122"/>
                <a:ea typeface="微软雅黑" pitchFamily="34" charset="-122"/>
              </a:rPr>
              <a:t>的</a:t>
            </a:r>
            <a:r>
              <a:rPr lang="zh-CN" altLang="en-US" sz="2400" dirty="0">
                <a:latin typeface="微软雅黑" pitchFamily="34" charset="-122"/>
                <a:ea typeface="微软雅黑" pitchFamily="34" charset="-122"/>
              </a:rPr>
              <a:t>开发及</a:t>
            </a:r>
            <a:r>
              <a:rPr lang="en-US" altLang="zh-CN" sz="2400" dirty="0">
                <a:latin typeface="微软雅黑" pitchFamily="34" charset="-122"/>
                <a:ea typeface="微软雅黑" pitchFamily="34" charset="-122"/>
              </a:rPr>
              <a:t>Demo</a:t>
            </a:r>
            <a:r>
              <a:rPr lang="zh-CN" altLang="en-US" sz="2400" dirty="0" smtClean="0">
                <a:latin typeface="微软雅黑" pitchFamily="34" charset="-122"/>
                <a:ea typeface="微软雅黑" pitchFamily="34" charset="-122"/>
              </a:rPr>
              <a:t>演示</a:t>
            </a:r>
            <a:endParaRPr lang="zh-CN" altLang="en-US" sz="2400" dirty="0">
              <a:latin typeface="微软雅黑" pitchFamily="34" charset="-122"/>
              <a:ea typeface="微软雅黑" pitchFamily="34" charset="-122"/>
            </a:endParaRPr>
          </a:p>
        </p:txBody>
      </p:sp>
      <p:sp>
        <p:nvSpPr>
          <p:cNvPr id="3" name="标题 2"/>
          <p:cNvSpPr>
            <a:spLocks noGrp="1"/>
          </p:cNvSpPr>
          <p:nvPr>
            <p:ph type="title"/>
          </p:nvPr>
        </p:nvSpPr>
        <p:spPr/>
        <p:txBody>
          <a:bodyPr/>
          <a:lstStyle/>
          <a:p>
            <a:r>
              <a:rPr lang="zh-CN" altLang="en-US" dirty="0" smtClean="0"/>
              <a:t>目录</a:t>
            </a:r>
            <a:endParaRPr lang="zh-CN" altLang="en-US" dirty="0"/>
          </a:p>
        </p:txBody>
      </p:sp>
    </p:spTree>
    <p:extLst>
      <p:ext uri="{BB962C8B-B14F-4D97-AF65-F5344CB8AC3E}">
        <p14:creationId xmlns:p14="http://schemas.microsoft.com/office/powerpoint/2010/main" val="150946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609600" indent="-609600">
              <a:buFontTx/>
              <a:buAutoNum type="arabicPeriod"/>
            </a:pPr>
            <a:r>
              <a:rPr lang="zh-CN" altLang="en-US" dirty="0"/>
              <a:t>开发新应用</a:t>
            </a:r>
          </a:p>
          <a:p>
            <a:pPr marL="609600" indent="-609600">
              <a:buFontTx/>
              <a:buAutoNum type="arabicPeriod"/>
            </a:pPr>
            <a:r>
              <a:rPr lang="zh-CN" altLang="en-US" dirty="0"/>
              <a:t>查询</a:t>
            </a:r>
            <a:r>
              <a:rPr lang="en-US" altLang="zh-CN" dirty="0"/>
              <a:t>UDDI</a:t>
            </a:r>
          </a:p>
          <a:p>
            <a:pPr marL="609600" indent="-609600">
              <a:buFontTx/>
              <a:buAutoNum type="arabicPeriod"/>
            </a:pPr>
            <a:r>
              <a:rPr lang="zh-CN" altLang="en-US" dirty="0"/>
              <a:t>定位</a:t>
            </a:r>
            <a:r>
              <a:rPr lang="en-US" altLang="zh-CN" dirty="0"/>
              <a:t>Web</a:t>
            </a:r>
            <a:r>
              <a:rPr lang="zh-CN" altLang="en-US" dirty="0"/>
              <a:t>服务、下载其描述</a:t>
            </a:r>
          </a:p>
          <a:p>
            <a:pPr marL="609600" indent="-609600">
              <a:buFontTx/>
              <a:buAutoNum type="arabicPeriod"/>
            </a:pPr>
            <a:r>
              <a:rPr lang="zh-CN" altLang="en-US" dirty="0"/>
              <a:t>根据描述创建</a:t>
            </a:r>
            <a:r>
              <a:rPr lang="en-US" altLang="zh-CN" dirty="0"/>
              <a:t>Java client proxy </a:t>
            </a:r>
          </a:p>
          <a:p>
            <a:pPr marL="609600" indent="-609600">
              <a:buFontTx/>
              <a:buAutoNum type="arabicPeriod"/>
            </a:pPr>
            <a:r>
              <a:rPr lang="zh-CN" altLang="en-US" dirty="0"/>
              <a:t>在应用中编写调用</a:t>
            </a:r>
            <a:r>
              <a:rPr lang="en-US" altLang="zh-CN" dirty="0"/>
              <a:t>Java client proxy methods </a:t>
            </a:r>
            <a:r>
              <a:rPr lang="zh-CN" altLang="en-US" dirty="0"/>
              <a:t>代码</a:t>
            </a:r>
          </a:p>
          <a:p>
            <a:pPr marL="609600" indent="-609600">
              <a:buFontTx/>
              <a:buAutoNum type="arabicPeriod"/>
            </a:pPr>
            <a:r>
              <a:rPr lang="zh-CN" altLang="en-US" dirty="0"/>
              <a:t>测试应用</a:t>
            </a:r>
          </a:p>
          <a:p>
            <a:pPr marL="609600" indent="-609600">
              <a:buFontTx/>
              <a:buAutoNum type="arabicPeriod"/>
            </a:pPr>
            <a:r>
              <a:rPr lang="en-US" altLang="zh-CN" dirty="0"/>
              <a:t>Java client proxy</a:t>
            </a:r>
            <a:r>
              <a:rPr lang="zh-CN" altLang="en-US" dirty="0"/>
              <a:t>通过</a:t>
            </a:r>
            <a:r>
              <a:rPr lang="en-US" altLang="zh-CN" dirty="0"/>
              <a:t>SOAP</a:t>
            </a:r>
            <a:r>
              <a:rPr lang="zh-CN" altLang="en-US" dirty="0"/>
              <a:t>调用</a:t>
            </a:r>
            <a:r>
              <a:rPr lang="en-US" altLang="zh-CN" dirty="0"/>
              <a:t>Web service </a:t>
            </a:r>
            <a:r>
              <a:rPr lang="en-US" altLang="zh-CN" dirty="0" smtClean="0"/>
              <a:t>methods</a:t>
            </a:r>
            <a:endParaRPr lang="en-US" altLang="zh-CN" dirty="0"/>
          </a:p>
        </p:txBody>
      </p:sp>
      <p:sp>
        <p:nvSpPr>
          <p:cNvPr id="3" name="标题 2"/>
          <p:cNvSpPr>
            <a:spLocks noGrp="1"/>
          </p:cNvSpPr>
          <p:nvPr>
            <p:ph type="title"/>
          </p:nvPr>
        </p:nvSpPr>
        <p:spPr/>
        <p:txBody>
          <a:bodyPr/>
          <a:lstStyle/>
          <a:p>
            <a:r>
              <a:rPr lang="zh-CN" altLang="en-US" dirty="0"/>
              <a:t>客户端应用开发</a:t>
            </a:r>
            <a:r>
              <a:rPr lang="zh-CN" altLang="en-US" dirty="0" smtClean="0"/>
              <a:t>流程（</a:t>
            </a:r>
            <a:r>
              <a:rPr lang="en-US" altLang="zh-CN" dirty="0" smtClean="0"/>
              <a:t>Java</a:t>
            </a:r>
            <a:r>
              <a:rPr lang="zh-CN" altLang="en-US" dirty="0" smtClean="0"/>
              <a:t>）</a:t>
            </a:r>
            <a:endParaRPr lang="zh-CN" altLang="en-US" dirty="0"/>
          </a:p>
        </p:txBody>
      </p:sp>
    </p:spTree>
    <p:extLst>
      <p:ext uri="{BB962C8B-B14F-4D97-AF65-F5344CB8AC3E}">
        <p14:creationId xmlns:p14="http://schemas.microsoft.com/office/powerpoint/2010/main" val="20664993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客户端应用开发</a:t>
            </a:r>
            <a:r>
              <a:rPr lang="zh-CN" altLang="en-US" dirty="0" smtClean="0"/>
              <a:t>流程（</a:t>
            </a:r>
            <a:r>
              <a:rPr lang="en-US" altLang="zh-CN" dirty="0"/>
              <a:t>J</a:t>
            </a:r>
            <a:r>
              <a:rPr lang="en-US" altLang="zh-CN" dirty="0" smtClean="0"/>
              <a:t>ava</a:t>
            </a:r>
            <a:r>
              <a:rPr lang="zh-CN" altLang="en-US" dirty="0" smtClean="0"/>
              <a:t>）</a:t>
            </a:r>
            <a:endParaRPr lang="zh-CN" altLang="en-US" dirty="0"/>
          </a:p>
        </p:txBody>
      </p:sp>
      <p:sp>
        <p:nvSpPr>
          <p:cNvPr id="4" name="内容占位符 3"/>
          <p:cNvSpPr>
            <a:spLocks noGrp="1"/>
          </p:cNvSpPr>
          <p:nvPr>
            <p:ph idx="1"/>
          </p:nvPr>
        </p:nvSpPr>
        <p:spPr/>
        <p:txBody>
          <a:bodyPr/>
          <a:lstStyle/>
          <a:p>
            <a:endParaRPr lang="zh-CN" altLang="en-U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888069"/>
            <a:ext cx="8676456" cy="5781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86165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smtClean="0"/>
              <a:t>使用</a:t>
            </a:r>
            <a:r>
              <a:rPr lang="en-US" altLang="zh-CN" dirty="0"/>
              <a:t>Apache </a:t>
            </a:r>
            <a:r>
              <a:rPr lang="en-US" altLang="zh-CN" dirty="0" smtClean="0"/>
              <a:t>Axis</a:t>
            </a:r>
            <a:r>
              <a:rPr lang="zh-CN" altLang="en-US" dirty="0" smtClean="0"/>
              <a:t>为开发</a:t>
            </a:r>
            <a:r>
              <a:rPr lang="en-US" altLang="zh-CN" dirty="0" smtClean="0"/>
              <a:t>Web Service</a:t>
            </a:r>
            <a:r>
              <a:rPr lang="zh-CN" altLang="en-US" dirty="0" smtClean="0"/>
              <a:t>的软件。</a:t>
            </a:r>
            <a:endParaRPr lang="en-US" altLang="zh-CN" dirty="0" smtClean="0"/>
          </a:p>
          <a:p>
            <a:endParaRPr lang="en-US" altLang="zh-CN" dirty="0"/>
          </a:p>
          <a:p>
            <a:r>
              <a:rPr lang="en-US" altLang="zh-CN" dirty="0" smtClean="0"/>
              <a:t>Eclipse</a:t>
            </a:r>
            <a:r>
              <a:rPr lang="zh-CN" altLang="en-US" dirty="0" smtClean="0"/>
              <a:t>中展示最简单的</a:t>
            </a:r>
            <a:r>
              <a:rPr lang="en-US" altLang="zh-CN" dirty="0" smtClean="0"/>
              <a:t>Web Service</a:t>
            </a:r>
            <a:r>
              <a:rPr lang="zh-CN" altLang="en-US" dirty="0" smtClean="0"/>
              <a:t>的开发和客户端调用的过程。</a:t>
            </a:r>
            <a:endParaRPr lang="en-US" altLang="zh-CN" dirty="0"/>
          </a:p>
          <a:p>
            <a:endParaRPr lang="zh-CN" altLang="en-US" dirty="0"/>
          </a:p>
        </p:txBody>
      </p:sp>
      <p:sp>
        <p:nvSpPr>
          <p:cNvPr id="3" name="标题 2"/>
          <p:cNvSpPr>
            <a:spLocks noGrp="1"/>
          </p:cNvSpPr>
          <p:nvPr>
            <p:ph type="title"/>
          </p:nvPr>
        </p:nvSpPr>
        <p:spPr/>
        <p:txBody>
          <a:bodyPr/>
          <a:lstStyle/>
          <a:p>
            <a:r>
              <a:rPr lang="en-US" altLang="zh-CN" dirty="0" smtClean="0"/>
              <a:t>Demo</a:t>
            </a:r>
            <a:r>
              <a:rPr lang="zh-CN" altLang="en-US" dirty="0" smtClean="0"/>
              <a:t>展示</a:t>
            </a:r>
            <a:endParaRPr lang="zh-CN" altLang="en-US" dirty="0"/>
          </a:p>
        </p:txBody>
      </p:sp>
    </p:spTree>
    <p:extLst>
      <p:ext uri="{BB962C8B-B14F-4D97-AF65-F5344CB8AC3E}">
        <p14:creationId xmlns:p14="http://schemas.microsoft.com/office/powerpoint/2010/main" val="4030424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7904" y="2564904"/>
            <a:ext cx="1569660" cy="923330"/>
          </a:xfrm>
          <a:prstGeom prst="rect">
            <a:avLst/>
          </a:prstGeom>
          <a:noFill/>
        </p:spPr>
        <p:txBody>
          <a:bodyPr wrap="none" rtlCol="0">
            <a:spAutoFit/>
          </a:bodyPr>
          <a:lstStyle/>
          <a:p>
            <a:r>
              <a:rPr lang="zh-CN" altLang="en-US" sz="5400" dirty="0">
                <a:latin typeface="微软雅黑" pitchFamily="34" charset="-122"/>
                <a:ea typeface="微软雅黑" pitchFamily="34" charset="-122"/>
              </a:rPr>
              <a:t>谢谢</a:t>
            </a:r>
          </a:p>
        </p:txBody>
      </p:sp>
    </p:spTree>
    <p:extLst>
      <p:ext uri="{BB962C8B-B14F-4D97-AF65-F5344CB8AC3E}">
        <p14:creationId xmlns:p14="http://schemas.microsoft.com/office/powerpoint/2010/main" val="44813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dirty="0"/>
          </a:p>
        </p:txBody>
      </p:sp>
      <p:sp>
        <p:nvSpPr>
          <p:cNvPr id="3" name="标题 2"/>
          <p:cNvSpPr>
            <a:spLocks noGrp="1"/>
          </p:cNvSpPr>
          <p:nvPr>
            <p:ph type="title"/>
          </p:nvPr>
        </p:nvSpPr>
        <p:spPr/>
        <p:txBody>
          <a:bodyPr>
            <a:normAutofit/>
          </a:bodyPr>
          <a:lstStyle/>
          <a:p>
            <a:r>
              <a:rPr lang="en-US" altLang="zh-CN" dirty="0"/>
              <a:t>SOA</a:t>
            </a:r>
            <a:r>
              <a:rPr lang="zh-CN" altLang="en-US" dirty="0"/>
              <a:t>的</a:t>
            </a:r>
            <a:r>
              <a:rPr lang="zh-CN" altLang="en-US" dirty="0" smtClean="0"/>
              <a:t>出现</a:t>
            </a:r>
            <a:endParaRPr lang="zh-CN" altLang="en-US" dirty="0"/>
          </a:p>
        </p:txBody>
      </p:sp>
      <p:grpSp>
        <p:nvGrpSpPr>
          <p:cNvPr id="5" name="组合 38"/>
          <p:cNvGrpSpPr>
            <a:grpSpLocks/>
          </p:cNvGrpSpPr>
          <p:nvPr/>
        </p:nvGrpSpPr>
        <p:grpSpPr bwMode="auto">
          <a:xfrm>
            <a:off x="500063" y="1270000"/>
            <a:ext cx="8215312" cy="4945063"/>
            <a:chOff x="500034" y="1214422"/>
            <a:chExt cx="8215370" cy="4944371"/>
          </a:xfrm>
        </p:grpSpPr>
        <p:pic>
          <p:nvPicPr>
            <p:cNvPr id="6" name="图片 134" descr="Windows_Server_System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1670" y="1214422"/>
              <a:ext cx="1409458" cy="75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38" descr="linux.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58082" y="5643578"/>
              <a:ext cx="1193730" cy="51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E:\temp\kkk\sol10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5074" y="1500174"/>
              <a:ext cx="1139297" cy="594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E:\temp\kkk\mac_os_logo.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3174" y="4572008"/>
              <a:ext cx="1026634" cy="96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48" y="2428868"/>
              <a:ext cx="911410" cy="48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16" y="2571744"/>
              <a:ext cx="647790" cy="764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38"/>
            <p:cNvGrpSpPr>
              <a:grpSpLocks/>
            </p:cNvGrpSpPr>
            <p:nvPr/>
          </p:nvGrpSpPr>
          <p:grpSpPr bwMode="auto">
            <a:xfrm>
              <a:off x="1714480" y="3571876"/>
              <a:ext cx="882654" cy="504373"/>
              <a:chOff x="3651" y="981"/>
              <a:chExt cx="882" cy="504"/>
            </a:xfrm>
          </p:grpSpPr>
          <p:pic>
            <p:nvPicPr>
              <p:cNvPr id="27" name="Picture 29" descr="sybas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1" y="981"/>
                <a:ext cx="882"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1" descr="pb"/>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97" y="1299"/>
                <a:ext cx="738"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2" descr="E:\temp\kkk\VB.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00694" y="4214818"/>
              <a:ext cx="765690" cy="67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0034" y="5072074"/>
              <a:ext cx="881953" cy="88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组合 35"/>
            <p:cNvGrpSpPr>
              <a:grpSpLocks/>
            </p:cNvGrpSpPr>
            <p:nvPr/>
          </p:nvGrpSpPr>
          <p:grpSpPr bwMode="auto">
            <a:xfrm>
              <a:off x="4500562" y="1285860"/>
              <a:ext cx="1071570" cy="1000132"/>
              <a:chOff x="5167316" y="1857364"/>
              <a:chExt cx="1071570" cy="1000132"/>
            </a:xfrm>
          </p:grpSpPr>
          <p:pic>
            <p:nvPicPr>
              <p:cNvPr id="25" name="Picture 5" descr="E:\books\PPT\PNG图库\公司PNG\PNG\WWW.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10192" y="1857364"/>
                <a:ext cx="785818" cy="78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56"/>
              <p:cNvSpPr txBox="1">
                <a:spLocks noChangeArrowheads="1"/>
              </p:cNvSpPr>
              <p:nvPr/>
            </p:nvSpPr>
            <p:spPr bwMode="ltGray">
              <a:xfrm>
                <a:off x="5167316" y="2406552"/>
                <a:ext cx="1071570" cy="450787"/>
              </a:xfrm>
              <a:prstGeom prst="rect">
                <a:avLst/>
              </a:prstGeom>
              <a:noFill/>
              <a:ln w="19050" algn="ctr">
                <a:noFill/>
                <a:miter lim="800000"/>
                <a:headEnd/>
                <a:tailEnd/>
              </a:ln>
            </p:spPr>
            <p:txBody>
              <a:bodyPr wrap="none" anchor="ctr"/>
              <a:lstStyle/>
              <a:p>
                <a:pPr algn="ctr">
                  <a:lnSpc>
                    <a:spcPct val="90000"/>
                  </a:lnSpc>
                  <a:defRPr/>
                </a:pPr>
                <a:r>
                  <a:rPr lang="en-US" altLang="zh-CN" sz="1600">
                    <a:effectLst>
                      <a:outerShdw blurRad="38100" dist="38100" dir="2700000" algn="tl">
                        <a:srgbClr val="000000">
                          <a:alpha val="43137"/>
                        </a:srgbClr>
                      </a:outerShdw>
                    </a:effectLst>
                    <a:latin typeface="Arial" pitchFamily="34" charset="0"/>
                    <a:ea typeface="黑体" pitchFamily="2" charset="-122"/>
                    <a:cs typeface="Arial" pitchFamily="34" charset="0"/>
                  </a:rPr>
                  <a:t>HTTP</a:t>
                </a:r>
              </a:p>
            </p:txBody>
          </p:sp>
        </p:grpSp>
        <p:grpSp>
          <p:nvGrpSpPr>
            <p:cNvPr id="16" name="组合 36"/>
            <p:cNvGrpSpPr>
              <a:grpSpLocks/>
            </p:cNvGrpSpPr>
            <p:nvPr/>
          </p:nvGrpSpPr>
          <p:grpSpPr bwMode="auto">
            <a:xfrm>
              <a:off x="5786446" y="3571876"/>
              <a:ext cx="1071570" cy="1027445"/>
              <a:chOff x="5167316" y="3115935"/>
              <a:chExt cx="1071570" cy="1027445"/>
            </a:xfrm>
          </p:grpSpPr>
          <p:pic>
            <p:nvPicPr>
              <p:cNvPr id="23" name="Picture 3" descr="E:\books\PPT\PNG图库\公司PNG\PNG\Documents0.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10192" y="3115935"/>
                <a:ext cx="785818" cy="78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56"/>
              <p:cNvSpPr txBox="1">
                <a:spLocks noChangeArrowheads="1"/>
              </p:cNvSpPr>
              <p:nvPr/>
            </p:nvSpPr>
            <p:spPr bwMode="ltGray">
              <a:xfrm>
                <a:off x="5167316" y="3691770"/>
                <a:ext cx="1071570" cy="452375"/>
              </a:xfrm>
              <a:prstGeom prst="rect">
                <a:avLst/>
              </a:prstGeom>
              <a:noFill/>
              <a:ln w="19050" algn="ctr">
                <a:noFill/>
                <a:miter lim="800000"/>
                <a:headEnd/>
                <a:tailEnd/>
              </a:ln>
            </p:spPr>
            <p:txBody>
              <a:bodyPr wrap="none" anchor="ctr"/>
              <a:lstStyle/>
              <a:p>
                <a:pPr algn="ctr">
                  <a:lnSpc>
                    <a:spcPct val="90000"/>
                  </a:lnSpc>
                  <a:defRPr/>
                </a:pPr>
                <a:r>
                  <a:rPr lang="en-US" altLang="zh-CN" sz="1600">
                    <a:effectLst>
                      <a:outerShdw blurRad="38100" dist="38100" dir="2700000" algn="tl">
                        <a:srgbClr val="000000">
                          <a:alpha val="43137"/>
                        </a:srgbClr>
                      </a:outerShdw>
                    </a:effectLst>
                    <a:latin typeface="Arial" pitchFamily="34" charset="0"/>
                    <a:ea typeface="黑体" pitchFamily="2" charset="-122"/>
                    <a:cs typeface="Arial" pitchFamily="34" charset="0"/>
                  </a:rPr>
                  <a:t>TCP</a:t>
                </a:r>
              </a:p>
            </p:txBody>
          </p:sp>
        </p:grpSp>
        <p:grpSp>
          <p:nvGrpSpPr>
            <p:cNvPr id="17" name="组合 37"/>
            <p:cNvGrpSpPr>
              <a:grpSpLocks/>
            </p:cNvGrpSpPr>
            <p:nvPr/>
          </p:nvGrpSpPr>
          <p:grpSpPr bwMode="auto">
            <a:xfrm>
              <a:off x="5429256" y="4786322"/>
              <a:ext cx="1071570" cy="1027445"/>
              <a:chOff x="5167316" y="4500570"/>
              <a:chExt cx="1071570" cy="1027445"/>
            </a:xfrm>
          </p:grpSpPr>
          <p:pic>
            <p:nvPicPr>
              <p:cNvPr id="21" name="Picture 4" descr="E:\books\PPT\PNG图库\公司PNG\PNG\Generic Folder.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10192" y="4500570"/>
                <a:ext cx="785818" cy="78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56"/>
              <p:cNvSpPr txBox="1">
                <a:spLocks noChangeArrowheads="1"/>
              </p:cNvSpPr>
              <p:nvPr/>
            </p:nvSpPr>
            <p:spPr bwMode="ltGray">
              <a:xfrm>
                <a:off x="5167316" y="5076227"/>
                <a:ext cx="1071571" cy="452374"/>
              </a:xfrm>
              <a:prstGeom prst="rect">
                <a:avLst/>
              </a:prstGeom>
              <a:noFill/>
              <a:ln w="19050" algn="ctr">
                <a:noFill/>
                <a:miter lim="800000"/>
                <a:headEnd/>
                <a:tailEnd/>
              </a:ln>
            </p:spPr>
            <p:txBody>
              <a:bodyPr wrap="none" anchor="ctr"/>
              <a:lstStyle/>
              <a:p>
                <a:pPr algn="ctr">
                  <a:lnSpc>
                    <a:spcPct val="90000"/>
                  </a:lnSpc>
                  <a:defRPr/>
                </a:pPr>
                <a:r>
                  <a:rPr lang="en-US" altLang="zh-CN" sz="1600">
                    <a:effectLst>
                      <a:outerShdw blurRad="38100" dist="38100" dir="2700000" algn="tl">
                        <a:srgbClr val="000000">
                          <a:alpha val="43137"/>
                        </a:srgbClr>
                      </a:outerShdw>
                    </a:effectLst>
                    <a:latin typeface="Arial" pitchFamily="34" charset="0"/>
                    <a:ea typeface="黑体" pitchFamily="2" charset="-122"/>
                    <a:cs typeface="Arial" pitchFamily="34" charset="0"/>
                  </a:rPr>
                  <a:t>UDP</a:t>
                </a:r>
              </a:p>
            </p:txBody>
          </p:sp>
        </p:grpSp>
        <p:pic>
          <p:nvPicPr>
            <p:cNvPr id="18" name="图片 32" descr="SAOP.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357422" y="2285992"/>
              <a:ext cx="928694" cy="92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33" descr="IIOP.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071934" y="3214686"/>
              <a:ext cx="928694" cy="92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34" descr="JMS.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7786710" y="3286124"/>
              <a:ext cx="928694" cy="92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组合 54"/>
          <p:cNvGrpSpPr>
            <a:grpSpLocks/>
          </p:cNvGrpSpPr>
          <p:nvPr/>
        </p:nvGrpSpPr>
        <p:grpSpPr bwMode="auto">
          <a:xfrm>
            <a:off x="357188" y="3167063"/>
            <a:ext cx="8483600" cy="1190625"/>
            <a:chOff x="357158" y="3857628"/>
            <a:chExt cx="8483665" cy="1190620"/>
          </a:xfrm>
        </p:grpSpPr>
        <p:pic>
          <p:nvPicPr>
            <p:cNvPr id="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158" y="4283882"/>
              <a:ext cx="647790" cy="764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组合 42"/>
            <p:cNvGrpSpPr>
              <a:grpSpLocks/>
            </p:cNvGrpSpPr>
            <p:nvPr/>
          </p:nvGrpSpPr>
          <p:grpSpPr bwMode="auto">
            <a:xfrm>
              <a:off x="2466856" y="4543875"/>
              <a:ext cx="882654" cy="504373"/>
              <a:chOff x="1866880" y="3724276"/>
              <a:chExt cx="882654" cy="504373"/>
            </a:xfrm>
          </p:grpSpPr>
          <p:pic>
            <p:nvPicPr>
              <p:cNvPr id="40" name="Picture 29" descr="sybas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66880" y="3724276"/>
                <a:ext cx="882654" cy="37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31" descr="pb"/>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12914" y="4042511"/>
                <a:ext cx="738547" cy="1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16743" y="4166295"/>
              <a:ext cx="881953" cy="88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descr="E:\temp\kkk\VB.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7264" y="4372639"/>
              <a:ext cx="765690" cy="67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 descr="D:\Aeshen\TechNet 2006\12-December\Msft-longhorn-papers\TDM Deck\Windows Illustration Icons\Male User.png"/>
            <p:cNvPicPr>
              <a:picLocks noChangeAspect="1" noChangeArrowheads="1"/>
            </p:cNvPicPr>
            <p:nvPr/>
          </p:nvPicPr>
          <p:blipFill>
            <a:blip r:embed="rId19"/>
            <a:srcRect/>
            <a:stretch>
              <a:fillRect/>
            </a:stretch>
          </p:blipFill>
          <p:spPr bwMode="auto">
            <a:xfrm>
              <a:off x="1235052" y="4014789"/>
              <a:ext cx="1000133" cy="1033459"/>
            </a:xfrm>
            <a:prstGeom prst="rect">
              <a:avLst/>
            </a:prstGeom>
            <a:noFill/>
            <a:ln w="9525">
              <a:noFill/>
              <a:miter lim="800000"/>
              <a:headEnd/>
              <a:tailEnd/>
            </a:ln>
            <a:effectLst>
              <a:outerShdw dist="38100" dir="2700000" algn="tl" rotWithShape="0">
                <a:srgbClr val="000000">
                  <a:alpha val="39999"/>
                </a:srgbClr>
              </a:outerShdw>
            </a:effectLst>
          </p:spPr>
        </p:pic>
        <p:pic>
          <p:nvPicPr>
            <p:cNvPr id="35" name="Picture 7" descr="D:\PatrickWork\icon\crystal-project-png-crystalxp.net-en-4538\256x256\actions\identity.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929586" y="4137011"/>
              <a:ext cx="911237" cy="9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 descr="D:\PatrickWork\课件\icon\200892614246401.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80398" y="4132270"/>
              <a:ext cx="915978" cy="915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5"/>
            <p:cNvGrpSpPr>
              <a:grpSpLocks/>
            </p:cNvGrpSpPr>
            <p:nvPr/>
          </p:nvGrpSpPr>
          <p:grpSpPr bwMode="auto">
            <a:xfrm>
              <a:off x="5777503" y="3857628"/>
              <a:ext cx="862013" cy="1190620"/>
              <a:chOff x="2335" y="1344"/>
              <a:chExt cx="498" cy="1245"/>
            </a:xfrm>
          </p:grpSpPr>
          <p:sp>
            <p:nvSpPr>
              <p:cNvPr id="38" name="Freeform 6"/>
              <p:cNvSpPr>
                <a:spLocks/>
              </p:cNvSpPr>
              <p:nvPr/>
            </p:nvSpPr>
            <p:spPr bwMode="gray">
              <a:xfrm>
                <a:off x="2456" y="1344"/>
                <a:ext cx="233" cy="254"/>
              </a:xfrm>
              <a:custGeom>
                <a:avLst/>
                <a:gdLst/>
                <a:ahLst/>
                <a:cxnLst>
                  <a:cxn ang="0">
                    <a:pos x="133" y="0"/>
                  </a:cxn>
                  <a:cxn ang="0">
                    <a:pos x="161" y="3"/>
                  </a:cxn>
                  <a:cxn ang="0">
                    <a:pos x="186" y="12"/>
                  </a:cxn>
                  <a:cxn ang="0">
                    <a:pos x="209" y="25"/>
                  </a:cxn>
                  <a:cxn ang="0">
                    <a:pos x="228" y="42"/>
                  </a:cxn>
                  <a:cxn ang="0">
                    <a:pos x="245" y="64"/>
                  </a:cxn>
                  <a:cxn ang="0">
                    <a:pos x="257" y="88"/>
                  </a:cxn>
                  <a:cxn ang="0">
                    <a:pos x="265" y="116"/>
                  </a:cxn>
                  <a:cxn ang="0">
                    <a:pos x="267" y="146"/>
                  </a:cxn>
                  <a:cxn ang="0">
                    <a:pos x="265" y="175"/>
                  </a:cxn>
                  <a:cxn ang="0">
                    <a:pos x="257" y="203"/>
                  </a:cxn>
                  <a:cxn ang="0">
                    <a:pos x="245" y="227"/>
                  </a:cxn>
                  <a:cxn ang="0">
                    <a:pos x="228" y="249"/>
                  </a:cxn>
                  <a:cxn ang="0">
                    <a:pos x="209" y="267"/>
                  </a:cxn>
                  <a:cxn ang="0">
                    <a:pos x="186" y="281"/>
                  </a:cxn>
                  <a:cxn ang="0">
                    <a:pos x="161" y="289"/>
                  </a:cxn>
                  <a:cxn ang="0">
                    <a:pos x="133" y="292"/>
                  </a:cxn>
                  <a:cxn ang="0">
                    <a:pos x="103" y="288"/>
                  </a:cxn>
                  <a:cxn ang="0">
                    <a:pos x="75" y="277"/>
                  </a:cxn>
                  <a:cxn ang="0">
                    <a:pos x="51" y="260"/>
                  </a:cxn>
                  <a:cxn ang="0">
                    <a:pos x="29" y="237"/>
                  </a:cxn>
                  <a:cxn ang="0">
                    <a:pos x="13" y="210"/>
                  </a:cxn>
                  <a:cxn ang="0">
                    <a:pos x="4" y="178"/>
                  </a:cxn>
                  <a:cxn ang="0">
                    <a:pos x="0" y="146"/>
                  </a:cxn>
                  <a:cxn ang="0">
                    <a:pos x="4" y="113"/>
                  </a:cxn>
                  <a:cxn ang="0">
                    <a:pos x="13" y="81"/>
                  </a:cxn>
                  <a:cxn ang="0">
                    <a:pos x="29" y="54"/>
                  </a:cxn>
                  <a:cxn ang="0">
                    <a:pos x="51" y="32"/>
                  </a:cxn>
                  <a:cxn ang="0">
                    <a:pos x="75" y="14"/>
                  </a:cxn>
                  <a:cxn ang="0">
                    <a:pos x="103" y="3"/>
                  </a:cxn>
                  <a:cxn ang="0">
                    <a:pos x="133" y="0"/>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gradFill rotWithShape="1">
                <a:gsLst>
                  <a:gs pos="0">
                    <a:schemeClr val="hlink"/>
                  </a:gs>
                  <a:gs pos="100000">
                    <a:schemeClr val="hlink">
                      <a:gamma/>
                      <a:tint val="0"/>
                      <a:invGamma/>
                    </a:schemeClr>
                  </a:gs>
                </a:gsLst>
                <a:lin ang="5400000" scaled="1"/>
              </a:gradFill>
              <a:ln w="0">
                <a:noFill/>
                <a:prstDash val="solid"/>
                <a:round/>
                <a:headEnd/>
                <a:tailEnd/>
              </a:ln>
              <a:effectLst/>
            </p:spPr>
            <p:txBody>
              <a:bodyPr/>
              <a:lstStyle/>
              <a:p>
                <a:pPr>
                  <a:defRPr/>
                </a:pPr>
                <a:endParaRPr lang="zh-CN" altLang="en-US">
                  <a:ea typeface="宋体" pitchFamily="2" charset="-122"/>
                </a:endParaRPr>
              </a:p>
            </p:txBody>
          </p:sp>
          <p:sp>
            <p:nvSpPr>
              <p:cNvPr id="39" name="Freeform 7"/>
              <p:cNvSpPr>
                <a:spLocks/>
              </p:cNvSpPr>
              <p:nvPr/>
            </p:nvSpPr>
            <p:spPr bwMode="gray">
              <a:xfrm>
                <a:off x="2335" y="1625"/>
                <a:ext cx="498" cy="964"/>
              </a:xfrm>
              <a:custGeom>
                <a:avLst/>
                <a:gdLst/>
                <a:ahLst/>
                <a:cxnLst>
                  <a:cxn ang="0">
                    <a:pos x="72" y="5"/>
                  </a:cxn>
                  <a:cxn ang="0">
                    <a:pos x="30" y="32"/>
                  </a:cxn>
                  <a:cxn ang="0">
                    <a:pos x="4" y="75"/>
                  </a:cxn>
                  <a:cxn ang="0">
                    <a:pos x="0" y="509"/>
                  </a:cxn>
                  <a:cxn ang="0">
                    <a:pos x="1" y="516"/>
                  </a:cxn>
                  <a:cxn ang="0">
                    <a:pos x="9" y="533"/>
                  </a:cxn>
                  <a:cxn ang="0">
                    <a:pos x="26" y="550"/>
                  </a:cxn>
                  <a:cxn ang="0">
                    <a:pos x="56" y="557"/>
                  </a:cxn>
                  <a:cxn ang="0">
                    <a:pos x="84" y="551"/>
                  </a:cxn>
                  <a:cxn ang="0">
                    <a:pos x="100" y="534"/>
                  </a:cxn>
                  <a:cxn ang="0">
                    <a:pos x="106" y="516"/>
                  </a:cxn>
                  <a:cxn ang="0">
                    <a:pos x="108" y="503"/>
                  </a:cxn>
                  <a:cxn ang="0">
                    <a:pos x="108" y="166"/>
                  </a:cxn>
                  <a:cxn ang="0">
                    <a:pos x="135" y="1066"/>
                  </a:cxn>
                  <a:cxn ang="0">
                    <a:pos x="138" y="1073"/>
                  </a:cxn>
                  <a:cxn ang="0">
                    <a:pos x="151" y="1089"/>
                  </a:cxn>
                  <a:cxn ang="0">
                    <a:pos x="174" y="1105"/>
                  </a:cxn>
                  <a:cxn ang="0">
                    <a:pos x="199" y="1111"/>
                  </a:cxn>
                  <a:cxn ang="0">
                    <a:pos x="227" y="1110"/>
                  </a:cxn>
                  <a:cxn ang="0">
                    <a:pos x="255" y="1097"/>
                  </a:cxn>
                  <a:cxn ang="0">
                    <a:pos x="272" y="1080"/>
                  </a:cxn>
                  <a:cxn ang="0">
                    <a:pos x="278" y="1068"/>
                  </a:cxn>
                  <a:cxn ang="0">
                    <a:pos x="279" y="499"/>
                  </a:cxn>
                  <a:cxn ang="0">
                    <a:pos x="302" y="503"/>
                  </a:cxn>
                  <a:cxn ang="0">
                    <a:pos x="302" y="534"/>
                  </a:cxn>
                  <a:cxn ang="0">
                    <a:pos x="304" y="590"/>
                  </a:cxn>
                  <a:cxn ang="0">
                    <a:pos x="304" y="664"/>
                  </a:cxn>
                  <a:cxn ang="0">
                    <a:pos x="304" y="750"/>
                  </a:cxn>
                  <a:cxn ang="0">
                    <a:pos x="304" y="838"/>
                  </a:cxn>
                  <a:cxn ang="0">
                    <a:pos x="305" y="926"/>
                  </a:cxn>
                  <a:cxn ang="0">
                    <a:pos x="305" y="1004"/>
                  </a:cxn>
                  <a:cxn ang="0">
                    <a:pos x="305" y="1066"/>
                  </a:cxn>
                  <a:cxn ang="0">
                    <a:pos x="306" y="1073"/>
                  </a:cxn>
                  <a:cxn ang="0">
                    <a:pos x="315" y="1088"/>
                  </a:cxn>
                  <a:cxn ang="0">
                    <a:pos x="335" y="1103"/>
                  </a:cxn>
                  <a:cxn ang="0">
                    <a:pos x="372" y="1111"/>
                  </a:cxn>
                  <a:cxn ang="0">
                    <a:pos x="408" y="1103"/>
                  </a:cxn>
                  <a:cxn ang="0">
                    <a:pos x="429" y="1089"/>
                  </a:cxn>
                  <a:cxn ang="0">
                    <a:pos x="437" y="1073"/>
                  </a:cxn>
                  <a:cxn ang="0">
                    <a:pos x="438" y="1067"/>
                  </a:cxn>
                  <a:cxn ang="0">
                    <a:pos x="466" y="166"/>
                  </a:cxn>
                  <a:cxn ang="0">
                    <a:pos x="468" y="503"/>
                  </a:cxn>
                  <a:cxn ang="0">
                    <a:pos x="472" y="517"/>
                  </a:cxn>
                  <a:cxn ang="0">
                    <a:pos x="483" y="537"/>
                  </a:cxn>
                  <a:cxn ang="0">
                    <a:pos x="505" y="551"/>
                  </a:cxn>
                  <a:cxn ang="0">
                    <a:pos x="536" y="551"/>
                  </a:cxn>
                  <a:cxn ang="0">
                    <a:pos x="557" y="537"/>
                  </a:cxn>
                  <a:cxn ang="0">
                    <a:pos x="570" y="517"/>
                  </a:cxn>
                  <a:cxn ang="0">
                    <a:pos x="573" y="508"/>
                  </a:cxn>
                  <a:cxn ang="0">
                    <a:pos x="572" y="68"/>
                  </a:cxn>
                  <a:cxn ang="0">
                    <a:pos x="546" y="28"/>
                  </a:cxn>
                  <a:cxn ang="0">
                    <a:pos x="506" y="4"/>
                  </a:cxn>
                  <a:cxn ang="0">
                    <a:pos x="94" y="0"/>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gradFill rotWithShape="1">
                <a:gsLst>
                  <a:gs pos="0">
                    <a:schemeClr val="hlink"/>
                  </a:gs>
                  <a:gs pos="100000">
                    <a:schemeClr val="hlink">
                      <a:gamma/>
                      <a:tint val="0"/>
                      <a:invGamma/>
                    </a:schemeClr>
                  </a:gs>
                </a:gsLst>
                <a:lin ang="5400000" scaled="1"/>
              </a:gradFill>
              <a:ln w="0">
                <a:noFill/>
                <a:prstDash val="solid"/>
                <a:round/>
                <a:headEnd/>
                <a:tailEnd/>
              </a:ln>
              <a:effectLst/>
            </p:spPr>
            <p:txBody>
              <a:bodyPr/>
              <a:lstStyle/>
              <a:p>
                <a:pPr>
                  <a:defRPr/>
                </a:pPr>
                <a:endParaRPr lang="zh-CN" altLang="en-US">
                  <a:ea typeface="宋体" pitchFamily="2" charset="-122"/>
                </a:endParaRPr>
              </a:p>
            </p:txBody>
          </p:sp>
        </p:grpSp>
      </p:grpSp>
      <p:pic>
        <p:nvPicPr>
          <p:cNvPr id="42" name="Picture 2" descr="E:\ppt素材\adsfasdf.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144000" y="2781300"/>
            <a:ext cx="10953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任意多边形 42"/>
          <p:cNvSpPr/>
          <p:nvPr/>
        </p:nvSpPr>
        <p:spPr>
          <a:xfrm>
            <a:off x="350838" y="3017838"/>
            <a:ext cx="8453437" cy="792162"/>
          </a:xfrm>
          <a:custGeom>
            <a:avLst/>
            <a:gdLst>
              <a:gd name="connsiteX0" fmla="*/ 8453336 w 8453336"/>
              <a:gd name="connsiteY0" fmla="*/ 338847 h 792805"/>
              <a:gd name="connsiteX1" fmla="*/ 8025319 w 8453336"/>
              <a:gd name="connsiteY1" fmla="*/ 358303 h 792805"/>
              <a:gd name="connsiteX2" fmla="*/ 7500025 w 8453336"/>
              <a:gd name="connsiteY2" fmla="*/ 552856 h 792805"/>
              <a:gd name="connsiteX3" fmla="*/ 7208195 w 8453336"/>
              <a:gd name="connsiteY3" fmla="*/ 601494 h 792805"/>
              <a:gd name="connsiteX4" fmla="*/ 7042825 w 8453336"/>
              <a:gd name="connsiteY4" fmla="*/ 445852 h 792805"/>
              <a:gd name="connsiteX5" fmla="*/ 6819089 w 8453336"/>
              <a:gd name="connsiteY5" fmla="*/ 436124 h 792805"/>
              <a:gd name="connsiteX6" fmla="*/ 6663447 w 8453336"/>
              <a:gd name="connsiteY6" fmla="*/ 562583 h 792805"/>
              <a:gd name="connsiteX7" fmla="*/ 6420255 w 8453336"/>
              <a:gd name="connsiteY7" fmla="*/ 475035 h 792805"/>
              <a:gd name="connsiteX8" fmla="*/ 6274340 w 8453336"/>
              <a:gd name="connsiteY8" fmla="*/ 299937 h 792805"/>
              <a:gd name="connsiteX9" fmla="*/ 5914417 w 8453336"/>
              <a:gd name="connsiteY9" fmla="*/ 27562 h 792805"/>
              <a:gd name="connsiteX10" fmla="*/ 5408578 w 8453336"/>
              <a:gd name="connsiteY10" fmla="*/ 134566 h 792805"/>
              <a:gd name="connsiteX11" fmla="*/ 5107021 w 8453336"/>
              <a:gd name="connsiteY11" fmla="*/ 513945 h 792805"/>
              <a:gd name="connsiteX12" fmla="*/ 4873557 w 8453336"/>
              <a:gd name="connsiteY12" fmla="*/ 679315 h 792805"/>
              <a:gd name="connsiteX13" fmla="*/ 4377447 w 8453336"/>
              <a:gd name="connsiteY13" fmla="*/ 669588 h 792805"/>
              <a:gd name="connsiteX14" fmla="*/ 4046706 w 8453336"/>
              <a:gd name="connsiteY14" fmla="*/ 659860 h 792805"/>
              <a:gd name="connsiteX15" fmla="*/ 3881336 w 8453336"/>
              <a:gd name="connsiteY15" fmla="*/ 397213 h 792805"/>
              <a:gd name="connsiteX16" fmla="*/ 3482502 w 8453336"/>
              <a:gd name="connsiteY16" fmla="*/ 222115 h 792805"/>
              <a:gd name="connsiteX17" fmla="*/ 3142034 w 8453336"/>
              <a:gd name="connsiteY17" fmla="*/ 562583 h 792805"/>
              <a:gd name="connsiteX18" fmla="*/ 2830749 w 8453336"/>
              <a:gd name="connsiteY18" fmla="*/ 757137 h 792805"/>
              <a:gd name="connsiteX19" fmla="*/ 2295727 w 8453336"/>
              <a:gd name="connsiteY19" fmla="*/ 776592 h 792805"/>
              <a:gd name="connsiteX20" fmla="*/ 1984442 w 8453336"/>
              <a:gd name="connsiteY20" fmla="*/ 737681 h 792805"/>
              <a:gd name="connsiteX21" fmla="*/ 1819072 w 8453336"/>
              <a:gd name="connsiteY21" fmla="*/ 523673 h 792805"/>
              <a:gd name="connsiteX22" fmla="*/ 1585608 w 8453336"/>
              <a:gd name="connsiteY22" fmla="*/ 270754 h 792805"/>
              <a:gd name="connsiteX23" fmla="*/ 1206230 w 8453336"/>
              <a:gd name="connsiteY23" fmla="*/ 329120 h 792805"/>
              <a:gd name="connsiteX24" fmla="*/ 982493 w 8453336"/>
              <a:gd name="connsiteY24" fmla="*/ 591766 h 792805"/>
              <a:gd name="connsiteX25" fmla="*/ 642025 w 8453336"/>
              <a:gd name="connsiteY25" fmla="*/ 543128 h 792805"/>
              <a:gd name="connsiteX26" fmla="*/ 476655 w 8453336"/>
              <a:gd name="connsiteY26" fmla="*/ 543128 h 792805"/>
              <a:gd name="connsiteX27" fmla="*/ 184825 w 8453336"/>
              <a:gd name="connsiteY27" fmla="*/ 416669 h 792805"/>
              <a:gd name="connsiteX28" fmla="*/ 0 w 8453336"/>
              <a:gd name="connsiteY28" fmla="*/ 397213 h 79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53336" h="792805">
                <a:moveTo>
                  <a:pt x="8453336" y="338847"/>
                </a:moveTo>
                <a:cubicBezTo>
                  <a:pt x="8318770" y="330741"/>
                  <a:pt x="8184204" y="322635"/>
                  <a:pt x="8025319" y="358303"/>
                </a:cubicBezTo>
                <a:cubicBezTo>
                  <a:pt x="7866434" y="393971"/>
                  <a:pt x="7636212" y="512324"/>
                  <a:pt x="7500025" y="552856"/>
                </a:cubicBezTo>
                <a:cubicBezTo>
                  <a:pt x="7363838" y="593388"/>
                  <a:pt x="7284395" y="619328"/>
                  <a:pt x="7208195" y="601494"/>
                </a:cubicBezTo>
                <a:cubicBezTo>
                  <a:pt x="7131995" y="583660"/>
                  <a:pt x="7107676" y="473414"/>
                  <a:pt x="7042825" y="445852"/>
                </a:cubicBezTo>
                <a:cubicBezTo>
                  <a:pt x="6977974" y="418290"/>
                  <a:pt x="6882319" y="416669"/>
                  <a:pt x="6819089" y="436124"/>
                </a:cubicBezTo>
                <a:cubicBezTo>
                  <a:pt x="6755859" y="455579"/>
                  <a:pt x="6729919" y="556098"/>
                  <a:pt x="6663447" y="562583"/>
                </a:cubicBezTo>
                <a:cubicBezTo>
                  <a:pt x="6596975" y="569068"/>
                  <a:pt x="6485106" y="518809"/>
                  <a:pt x="6420255" y="475035"/>
                </a:cubicBezTo>
                <a:cubicBezTo>
                  <a:pt x="6355404" y="431261"/>
                  <a:pt x="6358646" y="374516"/>
                  <a:pt x="6274340" y="299937"/>
                </a:cubicBezTo>
                <a:cubicBezTo>
                  <a:pt x="6190034" y="225358"/>
                  <a:pt x="6058711" y="55124"/>
                  <a:pt x="5914417" y="27562"/>
                </a:cubicBezTo>
                <a:cubicBezTo>
                  <a:pt x="5770123" y="0"/>
                  <a:pt x="5543144" y="53502"/>
                  <a:pt x="5408578" y="134566"/>
                </a:cubicBezTo>
                <a:cubicBezTo>
                  <a:pt x="5274012" y="215630"/>
                  <a:pt x="5196191" y="423154"/>
                  <a:pt x="5107021" y="513945"/>
                </a:cubicBezTo>
                <a:cubicBezTo>
                  <a:pt x="5017851" y="604736"/>
                  <a:pt x="4995153" y="653375"/>
                  <a:pt x="4873557" y="679315"/>
                </a:cubicBezTo>
                <a:cubicBezTo>
                  <a:pt x="4751961" y="705255"/>
                  <a:pt x="4377447" y="669588"/>
                  <a:pt x="4377447" y="669588"/>
                </a:cubicBezTo>
                <a:cubicBezTo>
                  <a:pt x="4239639" y="666346"/>
                  <a:pt x="4129391" y="705256"/>
                  <a:pt x="4046706" y="659860"/>
                </a:cubicBezTo>
                <a:cubicBezTo>
                  <a:pt x="3964021" y="614464"/>
                  <a:pt x="3975370" y="470170"/>
                  <a:pt x="3881336" y="397213"/>
                </a:cubicBezTo>
                <a:cubicBezTo>
                  <a:pt x="3787302" y="324256"/>
                  <a:pt x="3605719" y="194553"/>
                  <a:pt x="3482502" y="222115"/>
                </a:cubicBezTo>
                <a:cubicBezTo>
                  <a:pt x="3359285" y="249677"/>
                  <a:pt x="3250659" y="473413"/>
                  <a:pt x="3142034" y="562583"/>
                </a:cubicBezTo>
                <a:cubicBezTo>
                  <a:pt x="3033409" y="651753"/>
                  <a:pt x="2971800" y="721469"/>
                  <a:pt x="2830749" y="757137"/>
                </a:cubicBezTo>
                <a:cubicBezTo>
                  <a:pt x="2689698" y="792805"/>
                  <a:pt x="2436778" y="779835"/>
                  <a:pt x="2295727" y="776592"/>
                </a:cubicBezTo>
                <a:cubicBezTo>
                  <a:pt x="2154676" y="773349"/>
                  <a:pt x="2063884" y="779834"/>
                  <a:pt x="1984442" y="737681"/>
                </a:cubicBezTo>
                <a:cubicBezTo>
                  <a:pt x="1905000" y="695528"/>
                  <a:pt x="1885544" y="601494"/>
                  <a:pt x="1819072" y="523673"/>
                </a:cubicBezTo>
                <a:cubicBezTo>
                  <a:pt x="1752600" y="445852"/>
                  <a:pt x="1687748" y="303179"/>
                  <a:pt x="1585608" y="270754"/>
                </a:cubicBezTo>
                <a:cubicBezTo>
                  <a:pt x="1483468" y="238329"/>
                  <a:pt x="1306749" y="275618"/>
                  <a:pt x="1206230" y="329120"/>
                </a:cubicBezTo>
                <a:cubicBezTo>
                  <a:pt x="1105711" y="382622"/>
                  <a:pt x="1076527" y="556098"/>
                  <a:pt x="982493" y="591766"/>
                </a:cubicBezTo>
                <a:cubicBezTo>
                  <a:pt x="888459" y="627434"/>
                  <a:pt x="726331" y="551234"/>
                  <a:pt x="642025" y="543128"/>
                </a:cubicBezTo>
                <a:cubicBezTo>
                  <a:pt x="557719" y="535022"/>
                  <a:pt x="552855" y="564204"/>
                  <a:pt x="476655" y="543128"/>
                </a:cubicBezTo>
                <a:cubicBezTo>
                  <a:pt x="400455" y="522052"/>
                  <a:pt x="264268" y="440988"/>
                  <a:pt x="184825" y="416669"/>
                </a:cubicBezTo>
                <a:cubicBezTo>
                  <a:pt x="105382" y="392350"/>
                  <a:pt x="40532" y="402077"/>
                  <a:pt x="0" y="397213"/>
                </a:cubicBezTo>
              </a:path>
            </a:pathLst>
          </a:cu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grpSp>
        <p:nvGrpSpPr>
          <p:cNvPr id="44" name="组合 99"/>
          <p:cNvGrpSpPr>
            <a:grpSpLocks/>
          </p:cNvGrpSpPr>
          <p:nvPr/>
        </p:nvGrpSpPr>
        <p:grpSpPr bwMode="auto">
          <a:xfrm>
            <a:off x="214313" y="4929188"/>
            <a:ext cx="8715375" cy="1368425"/>
            <a:chOff x="214282" y="4929198"/>
            <a:chExt cx="8715436" cy="1368000"/>
          </a:xfrm>
        </p:grpSpPr>
        <p:grpSp>
          <p:nvGrpSpPr>
            <p:cNvPr id="45" name="组合 67"/>
            <p:cNvGrpSpPr>
              <a:grpSpLocks/>
            </p:cNvGrpSpPr>
            <p:nvPr/>
          </p:nvGrpSpPr>
          <p:grpSpPr bwMode="auto">
            <a:xfrm>
              <a:off x="214282" y="4929198"/>
              <a:ext cx="1000132" cy="1368000"/>
              <a:chOff x="3357554" y="858026"/>
              <a:chExt cx="1071570" cy="1368000"/>
            </a:xfrm>
          </p:grpSpPr>
          <p:cxnSp>
            <p:nvCxnSpPr>
              <p:cNvPr id="74" name="直接连接符 68"/>
              <p:cNvCxnSpPr>
                <a:cxnSpLocks noChangeShapeType="1"/>
              </p:cNvCxnSpPr>
              <p:nvPr/>
            </p:nvCxnSpPr>
            <p:spPr bwMode="auto">
              <a:xfrm>
                <a:off x="3357554" y="2214554"/>
                <a:ext cx="1071570" cy="1588"/>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cxnSp>
            <p:nvCxnSpPr>
              <p:cNvPr id="75" name="直接连接符 69"/>
              <p:cNvCxnSpPr>
                <a:cxnSpLocks noChangeShapeType="1"/>
              </p:cNvCxnSpPr>
              <p:nvPr/>
            </p:nvCxnSpPr>
            <p:spPr bwMode="auto">
              <a:xfrm rot="5400000">
                <a:off x="2683079" y="1541232"/>
                <a:ext cx="1368000" cy="1588"/>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cxnSp>
            <p:nvCxnSpPr>
              <p:cNvPr id="76" name="直接连接符 70"/>
              <p:cNvCxnSpPr>
                <a:cxnSpLocks noChangeShapeType="1"/>
              </p:cNvCxnSpPr>
              <p:nvPr/>
            </p:nvCxnSpPr>
            <p:spPr bwMode="auto">
              <a:xfrm rot="5400000">
                <a:off x="3735599" y="1541232"/>
                <a:ext cx="1368000" cy="1588"/>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grpSp>
        <p:grpSp>
          <p:nvGrpSpPr>
            <p:cNvPr id="46" name="组合 71"/>
            <p:cNvGrpSpPr>
              <a:grpSpLocks/>
            </p:cNvGrpSpPr>
            <p:nvPr/>
          </p:nvGrpSpPr>
          <p:grpSpPr bwMode="auto">
            <a:xfrm>
              <a:off x="4623026" y="4929198"/>
              <a:ext cx="1000132" cy="1368000"/>
              <a:chOff x="3357554" y="858026"/>
              <a:chExt cx="1071570" cy="1368000"/>
            </a:xfrm>
          </p:grpSpPr>
          <p:cxnSp>
            <p:nvCxnSpPr>
              <p:cNvPr id="71" name="直接连接符 72"/>
              <p:cNvCxnSpPr>
                <a:cxnSpLocks noChangeShapeType="1"/>
              </p:cNvCxnSpPr>
              <p:nvPr/>
            </p:nvCxnSpPr>
            <p:spPr bwMode="auto">
              <a:xfrm>
                <a:off x="3357554" y="2214554"/>
                <a:ext cx="1071570" cy="1588"/>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cxnSp>
            <p:nvCxnSpPr>
              <p:cNvPr id="72" name="直接连接符 73"/>
              <p:cNvCxnSpPr>
                <a:cxnSpLocks noChangeShapeType="1"/>
              </p:cNvCxnSpPr>
              <p:nvPr/>
            </p:nvCxnSpPr>
            <p:spPr bwMode="auto">
              <a:xfrm rot="5400000">
                <a:off x="2683079" y="1541232"/>
                <a:ext cx="1368000" cy="1588"/>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cxnSp>
            <p:nvCxnSpPr>
              <p:cNvPr id="73" name="直接连接符 74"/>
              <p:cNvCxnSpPr>
                <a:cxnSpLocks noChangeShapeType="1"/>
              </p:cNvCxnSpPr>
              <p:nvPr/>
            </p:nvCxnSpPr>
            <p:spPr bwMode="auto">
              <a:xfrm rot="5400000">
                <a:off x="3735599" y="1541232"/>
                <a:ext cx="1368000" cy="1588"/>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grpSp>
        <p:grpSp>
          <p:nvGrpSpPr>
            <p:cNvPr id="47" name="组合 75"/>
            <p:cNvGrpSpPr>
              <a:grpSpLocks/>
            </p:cNvGrpSpPr>
            <p:nvPr/>
          </p:nvGrpSpPr>
          <p:grpSpPr bwMode="auto">
            <a:xfrm>
              <a:off x="1316468" y="4929198"/>
              <a:ext cx="1000132" cy="1368000"/>
              <a:chOff x="3357554" y="858026"/>
              <a:chExt cx="1071570" cy="1368000"/>
            </a:xfrm>
          </p:grpSpPr>
          <p:cxnSp>
            <p:nvCxnSpPr>
              <p:cNvPr id="68" name="直接连接符 76"/>
              <p:cNvCxnSpPr>
                <a:cxnSpLocks noChangeShapeType="1"/>
              </p:cNvCxnSpPr>
              <p:nvPr/>
            </p:nvCxnSpPr>
            <p:spPr bwMode="auto">
              <a:xfrm>
                <a:off x="3357554" y="2214554"/>
                <a:ext cx="1071570" cy="1588"/>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cxnSp>
            <p:nvCxnSpPr>
              <p:cNvPr id="69" name="直接连接符 77"/>
              <p:cNvCxnSpPr>
                <a:cxnSpLocks noChangeShapeType="1"/>
              </p:cNvCxnSpPr>
              <p:nvPr/>
            </p:nvCxnSpPr>
            <p:spPr bwMode="auto">
              <a:xfrm rot="5400000">
                <a:off x="2683079" y="1541232"/>
                <a:ext cx="1368000" cy="1588"/>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cxnSp>
            <p:nvCxnSpPr>
              <p:cNvPr id="70" name="直接连接符 78"/>
              <p:cNvCxnSpPr>
                <a:cxnSpLocks noChangeShapeType="1"/>
              </p:cNvCxnSpPr>
              <p:nvPr/>
            </p:nvCxnSpPr>
            <p:spPr bwMode="auto">
              <a:xfrm rot="5400000">
                <a:off x="3735599" y="1541232"/>
                <a:ext cx="1368000" cy="1588"/>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grpSp>
        <p:grpSp>
          <p:nvGrpSpPr>
            <p:cNvPr id="48" name="组合 79"/>
            <p:cNvGrpSpPr>
              <a:grpSpLocks/>
            </p:cNvGrpSpPr>
            <p:nvPr/>
          </p:nvGrpSpPr>
          <p:grpSpPr bwMode="auto">
            <a:xfrm>
              <a:off x="2418654" y="4929198"/>
              <a:ext cx="1000132" cy="1368000"/>
              <a:chOff x="3357554" y="858026"/>
              <a:chExt cx="1071570" cy="1368000"/>
            </a:xfrm>
          </p:grpSpPr>
          <p:cxnSp>
            <p:nvCxnSpPr>
              <p:cNvPr id="65" name="直接连接符 80"/>
              <p:cNvCxnSpPr>
                <a:cxnSpLocks noChangeShapeType="1"/>
              </p:cNvCxnSpPr>
              <p:nvPr/>
            </p:nvCxnSpPr>
            <p:spPr bwMode="auto">
              <a:xfrm>
                <a:off x="3357554" y="2214554"/>
                <a:ext cx="1071570" cy="1588"/>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cxnSp>
            <p:nvCxnSpPr>
              <p:cNvPr id="66" name="直接连接符 81"/>
              <p:cNvCxnSpPr>
                <a:cxnSpLocks noChangeShapeType="1"/>
              </p:cNvCxnSpPr>
              <p:nvPr/>
            </p:nvCxnSpPr>
            <p:spPr bwMode="auto">
              <a:xfrm rot="5400000">
                <a:off x="2683079" y="1541232"/>
                <a:ext cx="1368000" cy="1588"/>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cxnSp>
            <p:nvCxnSpPr>
              <p:cNvPr id="67" name="直接连接符 82"/>
              <p:cNvCxnSpPr>
                <a:cxnSpLocks noChangeShapeType="1"/>
              </p:cNvCxnSpPr>
              <p:nvPr/>
            </p:nvCxnSpPr>
            <p:spPr bwMode="auto">
              <a:xfrm rot="5400000">
                <a:off x="3735599" y="1541232"/>
                <a:ext cx="1368000" cy="1588"/>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grpSp>
        <p:grpSp>
          <p:nvGrpSpPr>
            <p:cNvPr id="49" name="组合 83"/>
            <p:cNvGrpSpPr>
              <a:grpSpLocks/>
            </p:cNvGrpSpPr>
            <p:nvPr/>
          </p:nvGrpSpPr>
          <p:grpSpPr bwMode="auto">
            <a:xfrm>
              <a:off x="3520840" y="4929198"/>
              <a:ext cx="1000132" cy="1368000"/>
              <a:chOff x="3357554" y="858026"/>
              <a:chExt cx="1071570" cy="1368000"/>
            </a:xfrm>
          </p:grpSpPr>
          <p:cxnSp>
            <p:nvCxnSpPr>
              <p:cNvPr id="62" name="直接连接符 84"/>
              <p:cNvCxnSpPr>
                <a:cxnSpLocks noChangeShapeType="1"/>
              </p:cNvCxnSpPr>
              <p:nvPr/>
            </p:nvCxnSpPr>
            <p:spPr bwMode="auto">
              <a:xfrm>
                <a:off x="3357554" y="2214554"/>
                <a:ext cx="1071570" cy="1588"/>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cxnSp>
            <p:nvCxnSpPr>
              <p:cNvPr id="63" name="直接连接符 85"/>
              <p:cNvCxnSpPr>
                <a:cxnSpLocks noChangeShapeType="1"/>
              </p:cNvCxnSpPr>
              <p:nvPr/>
            </p:nvCxnSpPr>
            <p:spPr bwMode="auto">
              <a:xfrm rot="5400000">
                <a:off x="2683079" y="1541232"/>
                <a:ext cx="1368000" cy="1588"/>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cxnSp>
            <p:nvCxnSpPr>
              <p:cNvPr id="64" name="直接连接符 86"/>
              <p:cNvCxnSpPr>
                <a:cxnSpLocks noChangeShapeType="1"/>
              </p:cNvCxnSpPr>
              <p:nvPr/>
            </p:nvCxnSpPr>
            <p:spPr bwMode="auto">
              <a:xfrm rot="5400000">
                <a:off x="3735599" y="1541232"/>
                <a:ext cx="1368000" cy="1588"/>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grpSp>
        <p:grpSp>
          <p:nvGrpSpPr>
            <p:cNvPr id="50" name="组合 87"/>
            <p:cNvGrpSpPr>
              <a:grpSpLocks/>
            </p:cNvGrpSpPr>
            <p:nvPr/>
          </p:nvGrpSpPr>
          <p:grpSpPr bwMode="auto">
            <a:xfrm>
              <a:off x="5725212" y="4929198"/>
              <a:ext cx="1000132" cy="1368000"/>
              <a:chOff x="3357554" y="858026"/>
              <a:chExt cx="1071570" cy="1368000"/>
            </a:xfrm>
          </p:grpSpPr>
          <p:cxnSp>
            <p:nvCxnSpPr>
              <p:cNvPr id="59" name="直接连接符 88"/>
              <p:cNvCxnSpPr>
                <a:cxnSpLocks noChangeShapeType="1"/>
              </p:cNvCxnSpPr>
              <p:nvPr/>
            </p:nvCxnSpPr>
            <p:spPr bwMode="auto">
              <a:xfrm>
                <a:off x="3357554" y="2214554"/>
                <a:ext cx="1071570" cy="1588"/>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cxnSp>
            <p:nvCxnSpPr>
              <p:cNvPr id="60" name="直接连接符 89"/>
              <p:cNvCxnSpPr>
                <a:cxnSpLocks noChangeShapeType="1"/>
              </p:cNvCxnSpPr>
              <p:nvPr/>
            </p:nvCxnSpPr>
            <p:spPr bwMode="auto">
              <a:xfrm rot="5400000">
                <a:off x="2683079" y="1541232"/>
                <a:ext cx="1368000" cy="1588"/>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cxnSp>
            <p:nvCxnSpPr>
              <p:cNvPr id="61" name="直接连接符 90"/>
              <p:cNvCxnSpPr>
                <a:cxnSpLocks noChangeShapeType="1"/>
              </p:cNvCxnSpPr>
              <p:nvPr/>
            </p:nvCxnSpPr>
            <p:spPr bwMode="auto">
              <a:xfrm rot="5400000">
                <a:off x="3735599" y="1541232"/>
                <a:ext cx="1368000" cy="1588"/>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grpSp>
        <p:grpSp>
          <p:nvGrpSpPr>
            <p:cNvPr id="51" name="组合 91"/>
            <p:cNvGrpSpPr>
              <a:grpSpLocks/>
            </p:cNvGrpSpPr>
            <p:nvPr/>
          </p:nvGrpSpPr>
          <p:grpSpPr bwMode="auto">
            <a:xfrm>
              <a:off x="6827398" y="4929198"/>
              <a:ext cx="1000132" cy="1368000"/>
              <a:chOff x="3357554" y="858026"/>
              <a:chExt cx="1071570" cy="1368000"/>
            </a:xfrm>
          </p:grpSpPr>
          <p:cxnSp>
            <p:nvCxnSpPr>
              <p:cNvPr id="56" name="直接连接符 92"/>
              <p:cNvCxnSpPr>
                <a:cxnSpLocks noChangeShapeType="1"/>
              </p:cNvCxnSpPr>
              <p:nvPr/>
            </p:nvCxnSpPr>
            <p:spPr bwMode="auto">
              <a:xfrm>
                <a:off x="3357554" y="2214554"/>
                <a:ext cx="1071570" cy="1588"/>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cxnSp>
            <p:nvCxnSpPr>
              <p:cNvPr id="57" name="直接连接符 93"/>
              <p:cNvCxnSpPr>
                <a:cxnSpLocks noChangeShapeType="1"/>
              </p:cNvCxnSpPr>
              <p:nvPr/>
            </p:nvCxnSpPr>
            <p:spPr bwMode="auto">
              <a:xfrm rot="5400000">
                <a:off x="2683079" y="1541232"/>
                <a:ext cx="1368000" cy="1588"/>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cxnSp>
            <p:nvCxnSpPr>
              <p:cNvPr id="58" name="直接连接符 94"/>
              <p:cNvCxnSpPr>
                <a:cxnSpLocks noChangeShapeType="1"/>
              </p:cNvCxnSpPr>
              <p:nvPr/>
            </p:nvCxnSpPr>
            <p:spPr bwMode="auto">
              <a:xfrm rot="5400000">
                <a:off x="3735599" y="1541232"/>
                <a:ext cx="1368000" cy="1588"/>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grpSp>
        <p:grpSp>
          <p:nvGrpSpPr>
            <p:cNvPr id="52" name="组合 95"/>
            <p:cNvGrpSpPr>
              <a:grpSpLocks/>
            </p:cNvGrpSpPr>
            <p:nvPr/>
          </p:nvGrpSpPr>
          <p:grpSpPr bwMode="auto">
            <a:xfrm>
              <a:off x="7929586" y="4929198"/>
              <a:ext cx="1000132" cy="1368000"/>
              <a:chOff x="3357554" y="858026"/>
              <a:chExt cx="1071570" cy="1368000"/>
            </a:xfrm>
          </p:grpSpPr>
          <p:cxnSp>
            <p:nvCxnSpPr>
              <p:cNvPr id="53" name="直接连接符 96"/>
              <p:cNvCxnSpPr>
                <a:cxnSpLocks noChangeShapeType="1"/>
              </p:cNvCxnSpPr>
              <p:nvPr/>
            </p:nvCxnSpPr>
            <p:spPr bwMode="auto">
              <a:xfrm>
                <a:off x="3357554" y="2214554"/>
                <a:ext cx="1071570" cy="1588"/>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cxnSp>
            <p:nvCxnSpPr>
              <p:cNvPr id="54" name="直接连接符 97"/>
              <p:cNvCxnSpPr>
                <a:cxnSpLocks noChangeShapeType="1"/>
              </p:cNvCxnSpPr>
              <p:nvPr/>
            </p:nvCxnSpPr>
            <p:spPr bwMode="auto">
              <a:xfrm rot="5400000">
                <a:off x="2683079" y="1541232"/>
                <a:ext cx="1368000" cy="1588"/>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cxnSp>
            <p:nvCxnSpPr>
              <p:cNvPr id="55" name="直接连接符 98"/>
              <p:cNvCxnSpPr>
                <a:cxnSpLocks noChangeShapeType="1"/>
              </p:cNvCxnSpPr>
              <p:nvPr/>
            </p:nvCxnSpPr>
            <p:spPr bwMode="auto">
              <a:xfrm rot="5400000">
                <a:off x="3735599" y="1541232"/>
                <a:ext cx="1368000" cy="1588"/>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grpSp>
      </p:grpSp>
      <p:cxnSp>
        <p:nvCxnSpPr>
          <p:cNvPr id="77" name="直接连接符 76"/>
          <p:cNvCxnSpPr>
            <a:cxnSpLocks noChangeShapeType="1"/>
          </p:cNvCxnSpPr>
          <p:nvPr/>
        </p:nvCxnSpPr>
        <p:spPr bwMode="auto">
          <a:xfrm>
            <a:off x="217488" y="3109913"/>
            <a:ext cx="1000125" cy="1587"/>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cxnSp>
        <p:nvCxnSpPr>
          <p:cNvPr id="78" name="直接连接符 77"/>
          <p:cNvCxnSpPr>
            <a:cxnSpLocks noChangeShapeType="1"/>
          </p:cNvCxnSpPr>
          <p:nvPr/>
        </p:nvCxnSpPr>
        <p:spPr bwMode="auto">
          <a:xfrm>
            <a:off x="7929563" y="3109913"/>
            <a:ext cx="1000125" cy="1587"/>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cxnSp>
        <p:nvCxnSpPr>
          <p:cNvPr id="79" name="直接连接符 78"/>
          <p:cNvCxnSpPr>
            <a:cxnSpLocks noChangeShapeType="1"/>
          </p:cNvCxnSpPr>
          <p:nvPr/>
        </p:nvCxnSpPr>
        <p:spPr bwMode="auto">
          <a:xfrm>
            <a:off x="5726113" y="3109913"/>
            <a:ext cx="1000125" cy="1587"/>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cxnSp>
        <p:nvCxnSpPr>
          <p:cNvPr id="80" name="直接连接符 79"/>
          <p:cNvCxnSpPr>
            <a:cxnSpLocks noChangeShapeType="1"/>
          </p:cNvCxnSpPr>
          <p:nvPr/>
        </p:nvCxnSpPr>
        <p:spPr bwMode="auto">
          <a:xfrm>
            <a:off x="4624388" y="3109913"/>
            <a:ext cx="1000125" cy="1587"/>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cxnSp>
        <p:nvCxnSpPr>
          <p:cNvPr id="81" name="直接连接符 80"/>
          <p:cNvCxnSpPr>
            <a:cxnSpLocks noChangeShapeType="1"/>
          </p:cNvCxnSpPr>
          <p:nvPr/>
        </p:nvCxnSpPr>
        <p:spPr bwMode="auto">
          <a:xfrm>
            <a:off x="3522663" y="3109913"/>
            <a:ext cx="1000125" cy="1587"/>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cxnSp>
        <p:nvCxnSpPr>
          <p:cNvPr id="82" name="直接连接符 81"/>
          <p:cNvCxnSpPr>
            <a:cxnSpLocks noChangeShapeType="1"/>
          </p:cNvCxnSpPr>
          <p:nvPr/>
        </p:nvCxnSpPr>
        <p:spPr bwMode="auto">
          <a:xfrm>
            <a:off x="1319213" y="3109913"/>
            <a:ext cx="1000125" cy="1587"/>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cxnSp>
        <p:nvCxnSpPr>
          <p:cNvPr id="83" name="直接连接符 82"/>
          <p:cNvCxnSpPr>
            <a:cxnSpLocks noChangeShapeType="1"/>
          </p:cNvCxnSpPr>
          <p:nvPr/>
        </p:nvCxnSpPr>
        <p:spPr bwMode="auto">
          <a:xfrm>
            <a:off x="2420938" y="3109913"/>
            <a:ext cx="1000125" cy="1587"/>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cxnSp>
        <p:nvCxnSpPr>
          <p:cNvPr id="84" name="直接连接符 83"/>
          <p:cNvCxnSpPr>
            <a:cxnSpLocks noChangeShapeType="1"/>
          </p:cNvCxnSpPr>
          <p:nvPr/>
        </p:nvCxnSpPr>
        <p:spPr bwMode="auto">
          <a:xfrm>
            <a:off x="6827838" y="3109913"/>
            <a:ext cx="1000125" cy="1587"/>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cxnSp>
        <p:nvCxnSpPr>
          <p:cNvPr id="85" name="直接连接符 84"/>
          <p:cNvCxnSpPr/>
          <p:nvPr/>
        </p:nvCxnSpPr>
        <p:spPr>
          <a:xfrm>
            <a:off x="0" y="3000375"/>
            <a:ext cx="9144000" cy="1588"/>
          </a:xfrm>
          <a:prstGeom prst="line">
            <a:avLst/>
          </a:prstGeom>
          <a:ln w="19050"/>
        </p:spPr>
        <p:style>
          <a:lnRef idx="1">
            <a:schemeClr val="dk1"/>
          </a:lnRef>
          <a:fillRef idx="0">
            <a:schemeClr val="dk1"/>
          </a:fillRef>
          <a:effectRef idx="0">
            <a:schemeClr val="dk1"/>
          </a:effectRef>
          <a:fontRef idx="minor">
            <a:schemeClr val="tx1"/>
          </a:fontRef>
        </p:style>
      </p:cxnSp>
      <p:pic>
        <p:nvPicPr>
          <p:cNvPr id="86" name="Picture 4" descr="E:\ppt素材\dddddddddddd.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124950" y="2428875"/>
            <a:ext cx="11620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632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4" presetClass="entr" presetSubtype="1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randombar(horizont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right)">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8.33333E-6 1.85185E-6 C -0.0349 0.00254 -0.06962 0.00532 -0.09445 0.01065 C -0.11928 0.01597 -0.13386 0.02477 -0.14966 0.03171 C -0.16546 0.03866 -0.17865 0.0544 -0.18907 0.05254 C -0.19948 0.05069 -0.20226 0.02454 -0.21268 0.02106 C -0.2231 0.01759 -0.2415 0.02986 -0.25192 0.03171 C -0.26233 0.03356 -0.26893 0.03704 -0.27553 0.03171 C -0.28212 0.02639 -0.28212 0.01041 -0.29133 1.85185E-6 C -0.30053 -0.01042 -0.31372 -0.02616 -0.33073 -0.03148 C -0.34775 -0.03681 -0.37674 -0.03681 -0.39376 -0.03148 C -0.41077 -0.02616 -0.42136 -0.01574 -0.43334 1.85185E-6 C -0.44497 0.01574 -0.45018 0.05278 -0.46476 0.06319 C -0.47917 0.07361 -0.50556 0.06852 -0.5198 0.06319 C -0.53421 0.05787 -0.53942 0.04051 -0.55122 0.03171 C -0.56303 0.02291 -0.57883 0.01597 -0.59063 0.01065 C -0.60244 0.00532 -0.61164 -0.00347 -0.62205 1.85185E-6 C -0.63247 0.00347 -0.64584 0.01944 -0.65365 0.03171 C -0.66146 0.04398 -0.65747 0.06481 -0.66928 0.07361 C -0.68108 0.08241 -0.71008 0.08403 -0.72448 0.08403 C -0.73889 0.08403 -0.7481 0.08055 -0.75591 0.07361 C -0.76372 0.06666 -0.76251 0.05254 -0.77171 0.04213 C -0.78091 0.03171 -0.79948 0.01944 -0.81112 0.01065 C -0.82292 0.00185 -0.8283 -0.01574 -0.84254 -0.01042 C -0.85695 -0.00509 -0.88073 0.03518 -0.89775 0.04213 C -0.91476 0.04907 -0.93195 0.03518 -0.94497 0.03171 C -0.95799 0.02824 -0.96459 0.02291 -0.97657 0.02106 C -0.9882 0.01921 -1.00539 0.02106 -1.0158 0.02106 C -1.02622 0.02106 -1.02761 0.02106 -1.03942 0.02106 C -1.05122 0.02106 -1.07362 0.02106 -1.08681 0.02106 C -1.10001 0.02106 -1.10921 0.02106 -1.11824 0.02106 " pathEditMode="relative" ptsTypes="aaaaaaaaaaaaaaaaaaaaaaaaaaaaaA">
                                      <p:cBhvr>
                                        <p:cTn id="24" dur="5000" fill="hold"/>
                                        <p:tgtEl>
                                          <p:spTgt spid="42"/>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22" presetClass="exit" presetSubtype="2" fill="hold" nodeType="clickEffect">
                                  <p:stCondLst>
                                    <p:cond delay="0"/>
                                  </p:stCondLst>
                                  <p:childTnLst>
                                    <p:animEffect transition="out" filter="wipe(right)">
                                      <p:cBhvr>
                                        <p:cTn id="28" dur="500"/>
                                        <p:tgtEl>
                                          <p:spTgt spid="43"/>
                                        </p:tgtEl>
                                      </p:cBhvr>
                                    </p:animEffect>
                                    <p:set>
                                      <p:cBhvr>
                                        <p:cTn id="29" dur="1" fill="hold">
                                          <p:stCondLst>
                                            <p:cond delay="499"/>
                                          </p:stCondLst>
                                        </p:cTn>
                                        <p:tgtEl>
                                          <p:spTgt spid="43"/>
                                        </p:tgtEl>
                                        <p:attrNameLst>
                                          <p:attrName>style.visibility</p:attrName>
                                        </p:attrNameLst>
                                      </p:cBhvr>
                                      <p:to>
                                        <p:strVal val="hidden"/>
                                      </p:to>
                                    </p:set>
                                  </p:childTnLst>
                                </p:cTn>
                              </p:par>
                              <p:par>
                                <p:cTn id="30" presetID="12" presetClass="entr" presetSubtype="4"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slide(fromBottom)">
                                      <p:cBhvr>
                                        <p:cTn id="32" dur="500"/>
                                        <p:tgtEl>
                                          <p:spTgt spid="44"/>
                                        </p:tgtEl>
                                      </p:cBhvr>
                                    </p:animEffect>
                                  </p:childTnLst>
                                </p:cTn>
                              </p:par>
                            </p:childTnLst>
                          </p:cTn>
                        </p:par>
                        <p:par>
                          <p:cTn id="33" fill="hold">
                            <p:stCondLst>
                              <p:cond delay="500"/>
                            </p:stCondLst>
                            <p:childTnLst>
                              <p:par>
                                <p:cTn id="34" presetID="64" presetClass="path" presetSubtype="0" accel="50000" decel="50000" fill="hold" nodeType="afterEffect">
                                  <p:stCondLst>
                                    <p:cond delay="0"/>
                                  </p:stCondLst>
                                  <p:childTnLst>
                                    <p:animMotion origin="layout" path="M 0 1.48148E-6 L 0 -0.26597 " pathEditMode="relative" rAng="0" ptsTypes="AA">
                                      <p:cBhvr>
                                        <p:cTn id="35" dur="2000" fill="hold"/>
                                        <p:tgtEl>
                                          <p:spTgt spid="44"/>
                                        </p:tgtEl>
                                        <p:attrNameLst>
                                          <p:attrName>ppt_x</p:attrName>
                                          <p:attrName>ppt_y</p:attrName>
                                        </p:attrNameLst>
                                      </p:cBhvr>
                                      <p:rCtr x="0" y="-13300"/>
                                    </p:animMotion>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left)">
                                      <p:cBhvr>
                                        <p:cTn id="39" dur="500"/>
                                        <p:tgtEl>
                                          <p:spTgt spid="77"/>
                                        </p:tgtEl>
                                      </p:cBhvr>
                                    </p:animEffect>
                                  </p:childTnLst>
                                </p:cTn>
                              </p:par>
                              <p:par>
                                <p:cTn id="40" presetID="22" presetClass="entr" presetSubtype="8" fill="hold"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left)">
                                      <p:cBhvr>
                                        <p:cTn id="42" dur="500"/>
                                        <p:tgtEl>
                                          <p:spTgt spid="78"/>
                                        </p:tgtEl>
                                      </p:cBhvr>
                                    </p:animEffect>
                                  </p:childTnLst>
                                </p:cTn>
                              </p:par>
                              <p:par>
                                <p:cTn id="43" presetID="22" presetClass="entr" presetSubtype="8" fill="hold" nodeType="with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par>
                                <p:cTn id="46" presetID="22" presetClass="entr" presetSubtype="8" fill="hold" nodeType="with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wipe(left)">
                                      <p:cBhvr>
                                        <p:cTn id="48" dur="500"/>
                                        <p:tgtEl>
                                          <p:spTgt spid="80"/>
                                        </p:tgtEl>
                                      </p:cBhvr>
                                    </p:animEffect>
                                  </p:childTnLst>
                                </p:cTn>
                              </p:par>
                              <p:par>
                                <p:cTn id="49" presetID="22" presetClass="entr" presetSubtype="8" fill="hold" nodeType="with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wipe(left)">
                                      <p:cBhvr>
                                        <p:cTn id="51" dur="500"/>
                                        <p:tgtEl>
                                          <p:spTgt spid="81"/>
                                        </p:tgtEl>
                                      </p:cBhvr>
                                    </p:animEffect>
                                  </p:childTnLst>
                                </p:cTn>
                              </p:par>
                              <p:par>
                                <p:cTn id="52" presetID="22" presetClass="entr" presetSubtype="8" fill="hold" nodeType="with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wipe(left)">
                                      <p:cBhvr>
                                        <p:cTn id="54" dur="500"/>
                                        <p:tgtEl>
                                          <p:spTgt spid="82"/>
                                        </p:tgtEl>
                                      </p:cBhvr>
                                    </p:animEffect>
                                  </p:childTnLst>
                                </p:cTn>
                              </p:par>
                              <p:par>
                                <p:cTn id="55" presetID="22" presetClass="entr" presetSubtype="8" fill="hold" nodeType="with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wipe(left)">
                                      <p:cBhvr>
                                        <p:cTn id="57" dur="500"/>
                                        <p:tgtEl>
                                          <p:spTgt spid="83"/>
                                        </p:tgtEl>
                                      </p:cBhvr>
                                    </p:animEffect>
                                  </p:childTnLst>
                                </p:cTn>
                              </p:par>
                              <p:par>
                                <p:cTn id="58" presetID="22" presetClass="entr" presetSubtype="8" fill="hold" nodeType="withEffect">
                                  <p:stCondLst>
                                    <p:cond delay="0"/>
                                  </p:stCondLst>
                                  <p:childTnLst>
                                    <p:set>
                                      <p:cBhvr>
                                        <p:cTn id="59" dur="1" fill="hold">
                                          <p:stCondLst>
                                            <p:cond delay="0"/>
                                          </p:stCondLst>
                                        </p:cTn>
                                        <p:tgtEl>
                                          <p:spTgt spid="84"/>
                                        </p:tgtEl>
                                        <p:attrNameLst>
                                          <p:attrName>style.visibility</p:attrName>
                                        </p:attrNameLst>
                                      </p:cBhvr>
                                      <p:to>
                                        <p:strVal val="visible"/>
                                      </p:to>
                                    </p:set>
                                    <p:animEffect transition="in" filter="wipe(left)">
                                      <p:cBhvr>
                                        <p:cTn id="60" dur="500"/>
                                        <p:tgtEl>
                                          <p:spTgt spid="8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nodeType="click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right)">
                                      <p:cBhvr>
                                        <p:cTn id="65" dur="500"/>
                                        <p:tgtEl>
                                          <p:spTgt spid="85"/>
                                        </p:tgtEl>
                                      </p:cBhvr>
                                    </p:animEffect>
                                  </p:childTnLst>
                                </p:cTn>
                              </p:par>
                            </p:childTnLst>
                          </p:cTn>
                        </p:par>
                      </p:childTnLst>
                    </p:cTn>
                  </p:par>
                  <p:par>
                    <p:cTn id="66" fill="hold">
                      <p:stCondLst>
                        <p:cond delay="indefinite"/>
                      </p:stCondLst>
                      <p:childTnLst>
                        <p:par>
                          <p:cTn id="67" fill="hold">
                            <p:stCondLst>
                              <p:cond delay="0"/>
                            </p:stCondLst>
                            <p:childTnLst>
                              <p:par>
                                <p:cTn id="68" presetID="35" presetClass="path" presetSubtype="0" accel="50000" decel="50000" fill="hold" nodeType="clickEffect">
                                  <p:stCondLst>
                                    <p:cond delay="0"/>
                                  </p:stCondLst>
                                  <p:childTnLst>
                                    <p:animMotion origin="layout" path="M 1.66667E-6 -1.11111E-6 L -1.12847 0.00695 " pathEditMode="relative" rAng="0" ptsTypes="AA">
                                      <p:cBhvr>
                                        <p:cTn id="69" dur="1000" fill="hold"/>
                                        <p:tgtEl>
                                          <p:spTgt spid="86"/>
                                        </p:tgtEl>
                                        <p:attrNameLst>
                                          <p:attrName>ppt_x</p:attrName>
                                          <p:attrName>ppt_y</p:attrName>
                                        </p:attrNameLst>
                                      </p:cBhvr>
                                      <p:rCtr x="-564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SOA</a:t>
            </a:r>
            <a:r>
              <a:rPr lang="zh-CN" altLang="en-US" dirty="0" smtClean="0"/>
              <a:t>解决的问题</a:t>
            </a:r>
            <a:endParaRPr lang="zh-CN" altLang="en-US" dirty="0"/>
          </a:p>
        </p:txBody>
      </p:sp>
      <p:grpSp>
        <p:nvGrpSpPr>
          <p:cNvPr id="4" name="组合 15"/>
          <p:cNvGrpSpPr>
            <a:grpSpLocks/>
          </p:cNvGrpSpPr>
          <p:nvPr/>
        </p:nvGrpSpPr>
        <p:grpSpPr bwMode="auto">
          <a:xfrm>
            <a:off x="1452711" y="1556792"/>
            <a:ext cx="6072187" cy="1143000"/>
            <a:chOff x="642910" y="1214422"/>
            <a:chExt cx="6072230" cy="1143008"/>
          </a:xfrm>
        </p:grpSpPr>
        <p:grpSp>
          <p:nvGrpSpPr>
            <p:cNvPr id="5" name="组合 5"/>
            <p:cNvGrpSpPr>
              <a:grpSpLocks/>
            </p:cNvGrpSpPr>
            <p:nvPr/>
          </p:nvGrpSpPr>
          <p:grpSpPr bwMode="auto">
            <a:xfrm>
              <a:off x="642910" y="1214422"/>
              <a:ext cx="6072230" cy="1143008"/>
              <a:chOff x="714348" y="2143116"/>
              <a:chExt cx="6072230" cy="1143008"/>
            </a:xfrm>
          </p:grpSpPr>
          <p:sp>
            <p:nvSpPr>
              <p:cNvPr id="7" name="圆角矩形 6"/>
              <p:cNvSpPr/>
              <p:nvPr/>
            </p:nvSpPr>
            <p:spPr bwMode="auto">
              <a:xfrm>
                <a:off x="785786" y="2143116"/>
                <a:ext cx="6000792" cy="1143008"/>
              </a:xfrm>
              <a:prstGeom prst="roundRect">
                <a:avLst>
                  <a:gd name="adj" fmla="val 3807"/>
                </a:avLst>
              </a:prstGeom>
              <a:solidFill>
                <a:srgbClr val="FFFFFF"/>
              </a:solidFill>
              <a:ln w="19050" cap="flat" cmpd="sng" algn="ctr">
                <a:solidFill>
                  <a:srgbClr val="00B0F0"/>
                </a:solidFill>
                <a:prstDash val="solid"/>
                <a:headEnd/>
                <a:tailEnd type="oval" w="med" len="med"/>
              </a:ln>
              <a:effectLst>
                <a:outerShdw blurRad="40000" dist="20000" dir="5400000" rotWithShape="0">
                  <a:srgbClr val="000000">
                    <a:alpha val="38000"/>
                  </a:srgbClr>
                </a:outerShdw>
              </a:effectLst>
            </p:spPr>
            <p:txBody>
              <a:bodyPr wrap="none" anchor="ctr"/>
              <a:lstStyle/>
              <a:p>
                <a:pPr algn="r" fontAlgn="auto">
                  <a:spcBef>
                    <a:spcPct val="50000"/>
                  </a:spcBef>
                  <a:spcAft>
                    <a:spcPts val="0"/>
                  </a:spcAft>
                  <a:defRPr/>
                </a:pPr>
                <a:endParaRPr lang="zh-CN" altLang="en-US" sz="1200" kern="0">
                  <a:ln w="18415" cmpd="sng">
                    <a:solidFill>
                      <a:srgbClr val="FFFFFF"/>
                    </a:solidFill>
                    <a:prstDash val="solid"/>
                  </a:ln>
                  <a:solidFill>
                    <a:srgbClr val="FF0000"/>
                  </a:solidFill>
                  <a:latin typeface="微软雅黑" pitchFamily="34" charset="-122"/>
                  <a:ea typeface="微软雅黑" pitchFamily="34" charset="-122"/>
                </a:endParaRPr>
              </a:p>
            </p:txBody>
          </p:sp>
          <p:pic>
            <p:nvPicPr>
              <p:cNvPr id="8" name="Picture 4" descr="D:\PatrickWork\课件\icon\200712141530118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48" y="2143116"/>
                <a:ext cx="1071570" cy="107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17"/>
            <p:cNvSpPr txBox="1">
              <a:spLocks noChangeArrowheads="1"/>
            </p:cNvSpPr>
            <p:nvPr/>
          </p:nvSpPr>
          <p:spPr bwMode="auto">
            <a:xfrm>
              <a:off x="2143108" y="1601260"/>
              <a:ext cx="29289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a:latin typeface="微软雅黑" pitchFamily="34" charset="-122"/>
                  <a:ea typeface="微软雅黑" pitchFamily="34" charset="-122"/>
                </a:rPr>
                <a:t>解决软件互操作问题</a:t>
              </a:r>
            </a:p>
          </p:txBody>
        </p:sp>
      </p:grpSp>
      <p:grpSp>
        <p:nvGrpSpPr>
          <p:cNvPr id="9" name="组合 26"/>
          <p:cNvGrpSpPr>
            <a:grpSpLocks/>
          </p:cNvGrpSpPr>
          <p:nvPr/>
        </p:nvGrpSpPr>
        <p:grpSpPr bwMode="auto">
          <a:xfrm>
            <a:off x="1452711" y="3020467"/>
            <a:ext cx="6072187" cy="1144588"/>
            <a:chOff x="642910" y="1214422"/>
            <a:chExt cx="6072230" cy="1143008"/>
          </a:xfrm>
        </p:grpSpPr>
        <p:grpSp>
          <p:nvGrpSpPr>
            <p:cNvPr id="10" name="组合 5"/>
            <p:cNvGrpSpPr>
              <a:grpSpLocks/>
            </p:cNvGrpSpPr>
            <p:nvPr/>
          </p:nvGrpSpPr>
          <p:grpSpPr bwMode="auto">
            <a:xfrm>
              <a:off x="642910" y="1214422"/>
              <a:ext cx="6072230" cy="1143008"/>
              <a:chOff x="714348" y="2143116"/>
              <a:chExt cx="6072230" cy="1143008"/>
            </a:xfrm>
          </p:grpSpPr>
          <p:sp>
            <p:nvSpPr>
              <p:cNvPr id="12" name="圆角矩形 11"/>
              <p:cNvSpPr/>
              <p:nvPr/>
            </p:nvSpPr>
            <p:spPr bwMode="auto">
              <a:xfrm>
                <a:off x="785786" y="2143116"/>
                <a:ext cx="6000792" cy="1143008"/>
              </a:xfrm>
              <a:prstGeom prst="roundRect">
                <a:avLst>
                  <a:gd name="adj" fmla="val 3807"/>
                </a:avLst>
              </a:prstGeom>
              <a:solidFill>
                <a:srgbClr val="FFFFFF"/>
              </a:solidFill>
              <a:ln w="19050" cap="flat" cmpd="sng" algn="ctr">
                <a:solidFill>
                  <a:srgbClr val="00B0F0"/>
                </a:solidFill>
                <a:prstDash val="solid"/>
                <a:headEnd/>
                <a:tailEnd type="oval" w="med" len="med"/>
              </a:ln>
              <a:effectLst>
                <a:outerShdw blurRad="40000" dist="20000" dir="5400000" rotWithShape="0">
                  <a:srgbClr val="000000">
                    <a:alpha val="38000"/>
                  </a:srgbClr>
                </a:outerShdw>
              </a:effectLst>
            </p:spPr>
            <p:txBody>
              <a:bodyPr wrap="none" anchor="ctr"/>
              <a:lstStyle/>
              <a:p>
                <a:pPr algn="r" fontAlgn="auto">
                  <a:spcBef>
                    <a:spcPct val="50000"/>
                  </a:spcBef>
                  <a:spcAft>
                    <a:spcPts val="0"/>
                  </a:spcAft>
                  <a:defRPr/>
                </a:pPr>
                <a:endParaRPr lang="zh-CN" altLang="en-US" sz="1200" kern="0">
                  <a:ln w="18415" cmpd="sng">
                    <a:solidFill>
                      <a:srgbClr val="FFFFFF"/>
                    </a:solidFill>
                    <a:prstDash val="solid"/>
                  </a:ln>
                  <a:solidFill>
                    <a:srgbClr val="FF0000"/>
                  </a:solidFill>
                  <a:latin typeface="微软雅黑" pitchFamily="34" charset="-122"/>
                  <a:ea typeface="微软雅黑" pitchFamily="34" charset="-122"/>
                </a:endParaRPr>
              </a:p>
            </p:txBody>
          </p:sp>
          <p:pic>
            <p:nvPicPr>
              <p:cNvPr id="13" name="Picture 4" descr="D:\PatrickWork\课件\icon\200712141530118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48" y="2143116"/>
                <a:ext cx="1071570" cy="107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28"/>
            <p:cNvSpPr txBox="1">
              <a:spLocks noChangeArrowheads="1"/>
            </p:cNvSpPr>
            <p:nvPr/>
          </p:nvSpPr>
          <p:spPr bwMode="auto">
            <a:xfrm>
              <a:off x="2143108" y="1601260"/>
              <a:ext cx="29289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a:latin typeface="微软雅黑" pitchFamily="34" charset="-122"/>
                  <a:ea typeface="微软雅黑" pitchFamily="34" charset="-122"/>
                </a:rPr>
                <a:t>解决软件复用的问题</a:t>
              </a:r>
            </a:p>
          </p:txBody>
        </p:sp>
      </p:grpSp>
      <p:grpSp>
        <p:nvGrpSpPr>
          <p:cNvPr id="14" name="组合 36"/>
          <p:cNvGrpSpPr>
            <a:grpSpLocks/>
          </p:cNvGrpSpPr>
          <p:nvPr/>
        </p:nvGrpSpPr>
        <p:grpSpPr bwMode="auto">
          <a:xfrm>
            <a:off x="1166961" y="4485730"/>
            <a:ext cx="6429375" cy="1428750"/>
            <a:chOff x="928662" y="4071942"/>
            <a:chExt cx="6429420" cy="1428760"/>
          </a:xfrm>
        </p:grpSpPr>
        <p:pic>
          <p:nvPicPr>
            <p:cNvPr id="15" name="Picture 10" descr="D:\PatrickWork\icon\refresh-cl-crystalxp.net-en-132\PNG\Symbols\Critic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62" y="4071942"/>
              <a:ext cx="1428760" cy="142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38"/>
            <p:cNvSpPr txBox="1">
              <a:spLocks noChangeArrowheads="1"/>
            </p:cNvSpPr>
            <p:nvPr/>
          </p:nvSpPr>
          <p:spPr bwMode="auto">
            <a:xfrm>
              <a:off x="2428860" y="4643446"/>
              <a:ext cx="4929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a:latin typeface="微软雅黑" pitchFamily="34" charset="-122"/>
                  <a:ea typeface="微软雅黑" pitchFamily="34" charset="-122"/>
                </a:rPr>
                <a:t>能够给</a:t>
              </a:r>
              <a:r>
                <a:rPr lang="en-US" altLang="zh-CN">
                  <a:latin typeface="微软雅黑" pitchFamily="34" charset="-122"/>
                  <a:ea typeface="微软雅黑" pitchFamily="34" charset="-122"/>
                </a:rPr>
                <a:t>IT</a:t>
              </a:r>
              <a:r>
                <a:rPr lang="zh-CN" altLang="en-US">
                  <a:latin typeface="微软雅黑" pitchFamily="34" charset="-122"/>
                  <a:ea typeface="微软雅黑" pitchFamily="34" charset="-122"/>
                </a:rPr>
                <a:t>基础设置带来敏捷、快速应变的能力</a:t>
              </a:r>
              <a:endParaRPr lang="en-US" altLang="zh-CN">
                <a:latin typeface="微软雅黑" pitchFamily="34" charset="-122"/>
                <a:ea typeface="微软雅黑" pitchFamily="34" charset="-122"/>
              </a:endParaRPr>
            </a:p>
          </p:txBody>
        </p:sp>
      </p:grpSp>
    </p:spTree>
    <p:extLst>
      <p:ext uri="{BB962C8B-B14F-4D97-AF65-F5344CB8AC3E}">
        <p14:creationId xmlns:p14="http://schemas.microsoft.com/office/powerpoint/2010/main" val="213463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SOA</a:t>
            </a:r>
            <a:r>
              <a:rPr lang="zh-CN" altLang="en-US" dirty="0" smtClean="0"/>
              <a:t>的技术本质</a:t>
            </a:r>
            <a:endParaRPr lang="zh-CN" altLang="en-US" dirty="0"/>
          </a:p>
        </p:txBody>
      </p:sp>
      <p:grpSp>
        <p:nvGrpSpPr>
          <p:cNvPr id="34" name="组合 117"/>
          <p:cNvGrpSpPr>
            <a:grpSpLocks/>
          </p:cNvGrpSpPr>
          <p:nvPr/>
        </p:nvGrpSpPr>
        <p:grpSpPr bwMode="auto">
          <a:xfrm>
            <a:off x="2571750" y="1122363"/>
            <a:ext cx="6208713" cy="5307012"/>
            <a:chOff x="2571736" y="1122357"/>
            <a:chExt cx="6208726" cy="5307039"/>
          </a:xfrm>
        </p:grpSpPr>
        <p:pic>
          <p:nvPicPr>
            <p:cNvPr id="35" name="Rectangle 988199"/>
            <p:cNvPicPr>
              <a:picLocks noChangeAspect="1" noChangeArrowheads="1"/>
            </p:cNvPicPr>
            <p:nvPr/>
          </p:nvPicPr>
          <p:blipFill>
            <a:blip r:embed="rId3">
              <a:lum bright="88000" contrast="-56000"/>
            </a:blip>
            <a:srcRect/>
            <a:stretch>
              <a:fillRect/>
            </a:stretch>
          </p:blipFill>
          <p:spPr bwMode="auto">
            <a:xfrm>
              <a:off x="3635363" y="1122357"/>
              <a:ext cx="3894146" cy="1520833"/>
            </a:xfrm>
            <a:prstGeom prst="rect">
              <a:avLst/>
            </a:prstGeom>
            <a:noFill/>
            <a:ln w="9525" cap="flat" cmpd="sng" algn="ctr">
              <a:noFill/>
              <a:prstDash val="solid"/>
              <a:miter lim="800000"/>
              <a:headEnd type="none" w="med" len="med"/>
              <a:tailEnd type="none" w="med" len="med"/>
            </a:ln>
            <a:effectLst>
              <a:outerShdw dist="12700" dir="5400000" algn="ctr" rotWithShape="0">
                <a:srgbClr val="000000"/>
              </a:outerShdw>
            </a:effectLst>
          </p:spPr>
        </p:pic>
        <p:pic>
          <p:nvPicPr>
            <p:cNvPr id="36" name="Rectangle 988200"/>
            <p:cNvPicPr>
              <a:picLocks noChangeAspect="1" noChangeArrowheads="1"/>
            </p:cNvPicPr>
            <p:nvPr/>
          </p:nvPicPr>
          <p:blipFill>
            <a:blip r:embed="rId4">
              <a:lum bright="88000" contrast="-56000"/>
            </a:blip>
            <a:srcRect/>
            <a:stretch>
              <a:fillRect/>
            </a:stretch>
          </p:blipFill>
          <p:spPr bwMode="auto">
            <a:xfrm>
              <a:off x="2571736" y="2235200"/>
              <a:ext cx="2211393" cy="3079766"/>
            </a:xfrm>
            <a:prstGeom prst="rect">
              <a:avLst/>
            </a:prstGeom>
            <a:noFill/>
            <a:ln w="9525" cap="flat" cmpd="sng" algn="ctr">
              <a:noFill/>
              <a:prstDash val="solid"/>
              <a:miter lim="800000"/>
              <a:headEnd type="none" w="med" len="med"/>
              <a:tailEnd type="none" w="med" len="med"/>
            </a:ln>
            <a:effectLst>
              <a:outerShdw dist="45791" dir="3378596" algn="ctr" rotWithShape="0">
                <a:srgbClr val="000000"/>
              </a:outerShdw>
            </a:effectLst>
          </p:spPr>
        </p:pic>
        <p:pic>
          <p:nvPicPr>
            <p:cNvPr id="37" name="Rectangle 988201"/>
            <p:cNvPicPr>
              <a:picLocks noChangeAspect="1" noChangeArrowheads="1"/>
            </p:cNvPicPr>
            <p:nvPr/>
          </p:nvPicPr>
          <p:blipFill>
            <a:blip r:embed="rId5">
              <a:lum bright="88000" contrast="-56000"/>
            </a:blip>
            <a:srcRect/>
            <a:stretch>
              <a:fillRect/>
            </a:stretch>
          </p:blipFill>
          <p:spPr bwMode="auto">
            <a:xfrm>
              <a:off x="6569069" y="2298700"/>
              <a:ext cx="2211393" cy="3222641"/>
            </a:xfrm>
            <a:prstGeom prst="rect">
              <a:avLst/>
            </a:prstGeom>
            <a:noFill/>
            <a:ln w="9525" cap="flat" cmpd="sng" algn="ctr">
              <a:noFill/>
              <a:prstDash val="solid"/>
              <a:miter lim="800000"/>
              <a:headEnd type="none" w="med" len="med"/>
              <a:tailEnd type="none" w="med" len="med"/>
            </a:ln>
            <a:effectLst>
              <a:outerShdw dist="35921" dir="2700000" algn="ctr" rotWithShape="0">
                <a:srgbClr val="000000"/>
              </a:outerShdw>
            </a:effectLst>
          </p:spPr>
        </p:pic>
        <p:pic>
          <p:nvPicPr>
            <p:cNvPr id="38" name="Rectangle 988175"/>
            <p:cNvPicPr>
              <a:picLocks noChangeAspect="1" noChangeArrowheads="1"/>
            </p:cNvPicPr>
            <p:nvPr/>
          </p:nvPicPr>
          <p:blipFill>
            <a:blip r:embed="rId6">
              <a:lum bright="88000" contrast="-56000"/>
            </a:blip>
            <a:srcRect/>
            <a:stretch>
              <a:fillRect/>
            </a:stretch>
          </p:blipFill>
          <p:spPr bwMode="auto">
            <a:xfrm>
              <a:off x="3806814" y="4878401"/>
              <a:ext cx="3768733" cy="1550995"/>
            </a:xfrm>
            <a:prstGeom prst="rect">
              <a:avLst/>
            </a:prstGeom>
            <a:noFill/>
            <a:ln w="9525" cap="flat" cmpd="sng" algn="ctr">
              <a:noFill/>
              <a:prstDash val="solid"/>
              <a:miter lim="800000"/>
              <a:headEnd type="none" w="med" len="med"/>
              <a:tailEnd type="none" w="med" len="med"/>
            </a:ln>
            <a:effectLst>
              <a:outerShdw dist="35921" dir="2700000" algn="ctr" rotWithShape="0">
                <a:srgbClr val="000000"/>
              </a:outerShdw>
            </a:effectLst>
          </p:spPr>
        </p:pic>
        <p:sp>
          <p:nvSpPr>
            <p:cNvPr id="39" name="TextBox 38"/>
            <p:cNvSpPr txBox="1"/>
            <p:nvPr/>
          </p:nvSpPr>
          <p:spPr>
            <a:xfrm>
              <a:off x="7857447" y="3300392"/>
              <a:ext cx="430888" cy="1928823"/>
            </a:xfrm>
            <a:prstGeom prst="rect">
              <a:avLst/>
            </a:prstGeom>
            <a:noFill/>
          </p:spPr>
          <p:txBody>
            <a:bodyPr vert="eaVert" wrap="square">
              <a:spAutoFit/>
            </a:bodyPr>
            <a:lstStyle/>
            <a:p>
              <a:pPr fontAlgn="auto">
                <a:spcBef>
                  <a:spcPts val="0"/>
                </a:spcBef>
                <a:spcAft>
                  <a:spcPts val="0"/>
                </a:spcAft>
                <a:defRPr/>
              </a:pPr>
              <a:r>
                <a:rPr lang="zh-CN" altLang="en-US" sz="1600" kern="0" dirty="0" smtClean="0">
                  <a:latin typeface="微软雅黑" pitchFamily="34" charset="-122"/>
                  <a:ea typeface="微软雅黑" pitchFamily="34" charset="-122"/>
                </a:rPr>
                <a:t>构件模型良粒度</a:t>
              </a:r>
              <a:r>
                <a:rPr lang="zh-CN" altLang="en-US" sz="1600" kern="0" dirty="0">
                  <a:latin typeface="微软雅黑" pitchFamily="34" charset="-122"/>
                  <a:ea typeface="微软雅黑" pitchFamily="34" charset="-122"/>
                </a:rPr>
                <a:t>化</a:t>
              </a:r>
            </a:p>
          </p:txBody>
        </p:sp>
        <p:sp>
          <p:nvSpPr>
            <p:cNvPr id="40" name="TextBox 39"/>
            <p:cNvSpPr txBox="1"/>
            <p:nvPr/>
          </p:nvSpPr>
          <p:spPr>
            <a:xfrm>
              <a:off x="3143237" y="2786065"/>
              <a:ext cx="430214" cy="1857384"/>
            </a:xfrm>
            <a:prstGeom prst="rect">
              <a:avLst/>
            </a:prstGeom>
            <a:noFill/>
          </p:spPr>
          <p:txBody>
            <a:bodyPr vert="eaVert">
              <a:spAutoFit/>
            </a:bodyPr>
            <a:lstStyle/>
            <a:p>
              <a:pPr fontAlgn="auto">
                <a:spcBef>
                  <a:spcPts val="0"/>
                </a:spcBef>
                <a:spcAft>
                  <a:spcPts val="0"/>
                </a:spcAft>
                <a:defRPr/>
              </a:pPr>
              <a:r>
                <a:rPr lang="zh-CN" altLang="en-US" sz="1600" kern="0">
                  <a:latin typeface="微软雅黑" pitchFamily="34" charset="-122"/>
                  <a:ea typeface="微软雅黑" pitchFamily="34" charset="-122"/>
                </a:rPr>
                <a:t>组织结构松散化</a:t>
              </a:r>
            </a:p>
          </p:txBody>
        </p:sp>
        <p:sp>
          <p:nvSpPr>
            <p:cNvPr id="41" name="TextBox 40"/>
            <p:cNvSpPr txBox="1"/>
            <p:nvPr/>
          </p:nvSpPr>
          <p:spPr>
            <a:xfrm>
              <a:off x="5286367" y="1304920"/>
              <a:ext cx="1571628" cy="338140"/>
            </a:xfrm>
            <a:prstGeom prst="rect">
              <a:avLst/>
            </a:prstGeom>
            <a:noFill/>
          </p:spPr>
          <p:txBody>
            <a:bodyPr>
              <a:spAutoFit/>
            </a:bodyPr>
            <a:lstStyle/>
            <a:p>
              <a:pPr algn="ctr" fontAlgn="auto">
                <a:spcBef>
                  <a:spcPts val="0"/>
                </a:spcBef>
                <a:spcAft>
                  <a:spcPts val="0"/>
                </a:spcAft>
                <a:defRPr/>
              </a:pPr>
              <a:r>
                <a:rPr lang="zh-CN" altLang="en-US" sz="1600" kern="0">
                  <a:latin typeface="微软雅黑" pitchFamily="34" charset="-122"/>
                  <a:ea typeface="微软雅黑" pitchFamily="34" charset="-122"/>
                </a:rPr>
                <a:t>互操作标准化</a:t>
              </a:r>
            </a:p>
          </p:txBody>
        </p:sp>
        <p:sp>
          <p:nvSpPr>
            <p:cNvPr id="42" name="TextBox 41"/>
            <p:cNvSpPr txBox="1"/>
            <p:nvPr/>
          </p:nvSpPr>
          <p:spPr>
            <a:xfrm>
              <a:off x="4000489" y="5734067"/>
              <a:ext cx="2643194" cy="338140"/>
            </a:xfrm>
            <a:prstGeom prst="rect">
              <a:avLst/>
            </a:prstGeom>
            <a:noFill/>
          </p:spPr>
          <p:txBody>
            <a:bodyPr>
              <a:spAutoFit/>
            </a:bodyPr>
            <a:lstStyle/>
            <a:p>
              <a:pPr algn="ctr" fontAlgn="auto">
                <a:spcBef>
                  <a:spcPts val="0"/>
                </a:spcBef>
                <a:spcAft>
                  <a:spcPts val="0"/>
                </a:spcAft>
                <a:defRPr/>
              </a:pPr>
              <a:r>
                <a:rPr lang="zh-CN" altLang="en-US" sz="1600" kern="0">
                  <a:latin typeface="微软雅黑" pitchFamily="34" charset="-122"/>
                  <a:ea typeface="微软雅黑" pitchFamily="34" charset="-122"/>
                </a:rPr>
                <a:t>构建方式快捷组编化</a:t>
              </a:r>
            </a:p>
          </p:txBody>
        </p:sp>
      </p:grpSp>
      <p:grpSp>
        <p:nvGrpSpPr>
          <p:cNvPr id="43" name="Group 6"/>
          <p:cNvGrpSpPr>
            <a:grpSpLocks/>
          </p:cNvGrpSpPr>
          <p:nvPr/>
        </p:nvGrpSpPr>
        <p:grpSpPr bwMode="auto">
          <a:xfrm rot="10800000">
            <a:off x="4283075" y="2143125"/>
            <a:ext cx="3000375" cy="2617788"/>
            <a:chOff x="1511" y="1747"/>
            <a:chExt cx="2722" cy="2375"/>
          </a:xfrm>
        </p:grpSpPr>
        <p:sp>
          <p:nvSpPr>
            <p:cNvPr id="44" name="Line 7"/>
            <p:cNvSpPr>
              <a:spLocks noChangeShapeType="1"/>
            </p:cNvSpPr>
            <p:nvPr/>
          </p:nvSpPr>
          <p:spPr bwMode="auto">
            <a:xfrm flipH="1">
              <a:off x="2930" y="3124"/>
              <a:ext cx="5" cy="99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 name="Freeform 8"/>
            <p:cNvSpPr>
              <a:spLocks/>
            </p:cNvSpPr>
            <p:nvPr/>
          </p:nvSpPr>
          <p:spPr bwMode="auto">
            <a:xfrm>
              <a:off x="3340" y="1747"/>
              <a:ext cx="893" cy="476"/>
            </a:xfrm>
            <a:custGeom>
              <a:avLst/>
              <a:gdLst>
                <a:gd name="T0" fmla="*/ 735 w 735"/>
                <a:gd name="T1" fmla="*/ 0 h 392"/>
                <a:gd name="T2" fmla="*/ 0 w 735"/>
                <a:gd name="T3" fmla="*/ 392 h 392"/>
                <a:gd name="T4" fmla="*/ 0 60000 65536"/>
                <a:gd name="T5" fmla="*/ 0 60000 65536"/>
                <a:gd name="T6" fmla="*/ 0 w 735"/>
                <a:gd name="T7" fmla="*/ 0 h 392"/>
                <a:gd name="T8" fmla="*/ 735 w 735"/>
                <a:gd name="T9" fmla="*/ 392 h 392"/>
              </a:gdLst>
              <a:ahLst/>
              <a:cxnLst>
                <a:cxn ang="T4">
                  <a:pos x="T0" y="T1"/>
                </a:cxn>
                <a:cxn ang="T5">
                  <a:pos x="T2" y="T3"/>
                </a:cxn>
              </a:cxnLst>
              <a:rect l="T6" t="T7" r="T8" b="T9"/>
              <a:pathLst>
                <a:path w="735" h="392">
                  <a:moveTo>
                    <a:pt x="735" y="0"/>
                  </a:moveTo>
                  <a:lnTo>
                    <a:pt x="0" y="392"/>
                  </a:lnTo>
                </a:path>
              </a:pathLst>
            </a:custGeom>
            <a:noFill/>
            <a:ln w="38100" cmpd="sng">
              <a:solidFill>
                <a:schemeClr val="bg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 name="Freeform 9"/>
            <p:cNvSpPr>
              <a:spLocks/>
            </p:cNvSpPr>
            <p:nvPr/>
          </p:nvSpPr>
          <p:spPr bwMode="auto">
            <a:xfrm>
              <a:off x="1511" y="1747"/>
              <a:ext cx="896" cy="430"/>
            </a:xfrm>
            <a:custGeom>
              <a:avLst/>
              <a:gdLst>
                <a:gd name="T0" fmla="*/ 0 w 714"/>
                <a:gd name="T1" fmla="*/ 0 h 343"/>
                <a:gd name="T2" fmla="*/ 714 w 714"/>
                <a:gd name="T3" fmla="*/ 343 h 343"/>
                <a:gd name="T4" fmla="*/ 0 60000 65536"/>
                <a:gd name="T5" fmla="*/ 0 60000 65536"/>
                <a:gd name="T6" fmla="*/ 0 w 714"/>
                <a:gd name="T7" fmla="*/ 0 h 343"/>
                <a:gd name="T8" fmla="*/ 714 w 714"/>
                <a:gd name="T9" fmla="*/ 343 h 343"/>
              </a:gdLst>
              <a:ahLst/>
              <a:cxnLst>
                <a:cxn ang="T4">
                  <a:pos x="T0" y="T1"/>
                </a:cxn>
                <a:cxn ang="T5">
                  <a:pos x="T2" y="T3"/>
                </a:cxn>
              </a:cxnLst>
              <a:rect l="T6" t="T7" r="T8" b="T9"/>
              <a:pathLst>
                <a:path w="714" h="343">
                  <a:moveTo>
                    <a:pt x="0" y="0"/>
                  </a:moveTo>
                  <a:lnTo>
                    <a:pt x="714" y="343"/>
                  </a:lnTo>
                </a:path>
              </a:pathLst>
            </a:custGeom>
            <a:noFill/>
            <a:ln w="38100" cmpd="sng">
              <a:solidFill>
                <a:schemeClr val="bg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47" name="椭圆 46"/>
          <p:cNvSpPr/>
          <p:nvPr/>
        </p:nvSpPr>
        <p:spPr>
          <a:xfrm>
            <a:off x="5211763" y="3167063"/>
            <a:ext cx="1011237" cy="1011237"/>
          </a:xfrm>
          <a:prstGeom prst="ellipse">
            <a:avLst/>
          </a:prstGeom>
          <a:solidFill>
            <a:schemeClr val="bg1"/>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rgbClr val="FFFFFF"/>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48" name="组合 118"/>
          <p:cNvGrpSpPr>
            <a:grpSpLocks/>
          </p:cNvGrpSpPr>
          <p:nvPr/>
        </p:nvGrpSpPr>
        <p:grpSpPr bwMode="auto">
          <a:xfrm>
            <a:off x="4784725" y="2786063"/>
            <a:ext cx="1890713" cy="1785937"/>
            <a:chOff x="4784084" y="2786288"/>
            <a:chExt cx="1892053" cy="1786468"/>
          </a:xfrm>
        </p:grpSpPr>
        <p:sp>
          <p:nvSpPr>
            <p:cNvPr id="49" name="弦形 48"/>
            <p:cNvSpPr/>
            <p:nvPr/>
          </p:nvSpPr>
          <p:spPr>
            <a:xfrm rot="1443950">
              <a:off x="4784084" y="2786288"/>
              <a:ext cx="1785615" cy="1786468"/>
            </a:xfrm>
            <a:prstGeom prst="chord">
              <a:avLst>
                <a:gd name="adj1" fmla="val 3936765"/>
                <a:gd name="adj2" fmla="val 14871188"/>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0" name="弦形 49"/>
            <p:cNvSpPr/>
            <p:nvPr/>
          </p:nvSpPr>
          <p:spPr>
            <a:xfrm rot="12240000">
              <a:off x="4866693" y="2786288"/>
              <a:ext cx="1785615" cy="1786468"/>
            </a:xfrm>
            <a:prstGeom prst="chord">
              <a:avLst>
                <a:gd name="adj1" fmla="val 4029464"/>
                <a:gd name="adj2" fmla="val 1477356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1" name="TextBox 50"/>
            <p:cNvSpPr txBox="1"/>
            <p:nvPr/>
          </p:nvSpPr>
          <p:spPr>
            <a:xfrm>
              <a:off x="4853984" y="2859335"/>
              <a:ext cx="714881" cy="1570504"/>
            </a:xfrm>
            <a:prstGeom prst="rect">
              <a:avLst/>
            </a:prstGeom>
            <a:noFill/>
          </p:spPr>
          <p:txBody>
            <a:bodyPr>
              <a:spAutoFit/>
            </a:bodyPr>
            <a:lstStyle/>
            <a:p>
              <a:pPr fontAlgn="auto">
                <a:lnSpc>
                  <a:spcPct val="150000"/>
                </a:lnSpc>
                <a:spcBef>
                  <a:spcPts val="0"/>
                </a:spcBef>
                <a:spcAft>
                  <a:spcPts val="0"/>
                </a:spcAft>
                <a:defRPr/>
              </a:pPr>
              <a:r>
                <a:rPr lang="zh-CN" altLang="en-US" sz="1600"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    软</a:t>
              </a:r>
              <a:r>
                <a:rPr lang="en-US" altLang="zh-CN" sz="1600"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
              </a:r>
              <a:br>
                <a:rPr lang="en-US" altLang="zh-CN" sz="1600"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br>
              <a:r>
                <a:rPr lang="en-US" altLang="zh-CN" sz="1600"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1600"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件</a:t>
              </a:r>
              <a:r>
                <a:rPr lang="en-US" altLang="zh-CN" sz="1600"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
              </a:r>
              <a:br>
                <a:rPr lang="en-US" altLang="zh-CN" sz="1600"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br>
              <a:r>
                <a:rPr lang="zh-CN" altLang="en-US" sz="1600"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 复</a:t>
              </a:r>
              <a:r>
                <a:rPr lang="en-US" altLang="zh-CN" sz="1600"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
              </a:r>
              <a:br>
                <a:rPr lang="en-US" altLang="zh-CN" sz="1600"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br>
              <a:r>
                <a:rPr lang="en-US" altLang="zh-CN" sz="1600"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1600"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用</a:t>
              </a:r>
            </a:p>
          </p:txBody>
        </p:sp>
        <p:sp>
          <p:nvSpPr>
            <p:cNvPr id="52" name="TextBox 51"/>
            <p:cNvSpPr txBox="1"/>
            <p:nvPr/>
          </p:nvSpPr>
          <p:spPr>
            <a:xfrm>
              <a:off x="5961256" y="2929205"/>
              <a:ext cx="714881" cy="1481577"/>
            </a:xfrm>
            <a:prstGeom prst="rect">
              <a:avLst/>
            </a:prstGeom>
            <a:noFill/>
          </p:spPr>
          <p:txBody>
            <a:bodyPr>
              <a:spAutoFit/>
            </a:bodyPr>
            <a:lstStyle/>
            <a:p>
              <a:pPr fontAlgn="auto">
                <a:lnSpc>
                  <a:spcPts val="2220"/>
                </a:lnSpc>
                <a:spcBef>
                  <a:spcPts val="0"/>
                </a:spcBef>
                <a:spcAft>
                  <a:spcPts val="0"/>
                </a:spcAft>
                <a:defRPr/>
              </a:pPr>
              <a:r>
                <a:rPr lang="zh-CN" altLang="en-US" sz="1600"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软</a:t>
              </a:r>
              <a:r>
                <a:rPr lang="en-US" altLang="zh-CN" sz="1600"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
              </a:r>
              <a:br>
                <a:rPr lang="en-US" altLang="zh-CN" sz="1600"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br>
              <a:r>
                <a:rPr lang="en-US" altLang="zh-CN" sz="1600"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1600"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件</a:t>
              </a:r>
              <a:r>
                <a:rPr lang="en-US" altLang="zh-CN" sz="1600"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
              </a:r>
              <a:br>
                <a:rPr lang="en-US" altLang="zh-CN" sz="1600"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br>
              <a:r>
                <a:rPr lang="en-US" altLang="zh-CN" sz="1600"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1600"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互</a:t>
              </a:r>
              <a:r>
                <a:rPr lang="en-US" altLang="zh-CN" sz="1600"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
              </a:r>
              <a:br>
                <a:rPr lang="en-US" altLang="zh-CN" sz="1600"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br>
              <a:r>
                <a:rPr lang="en-US" altLang="zh-CN" sz="1600"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1600"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操</a:t>
              </a:r>
              <a:r>
                <a:rPr lang="en-US" altLang="zh-CN" sz="1600"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
              </a:r>
              <a:br>
                <a:rPr lang="en-US" altLang="zh-CN" sz="1600"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br>
              <a:r>
                <a:rPr lang="zh-CN" altLang="en-US" sz="1600"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作</a:t>
              </a:r>
            </a:p>
          </p:txBody>
        </p:sp>
      </p:grpSp>
      <p:grpSp>
        <p:nvGrpSpPr>
          <p:cNvPr id="53" name="组合 88"/>
          <p:cNvGrpSpPr>
            <a:grpSpLocks/>
          </p:cNvGrpSpPr>
          <p:nvPr/>
        </p:nvGrpSpPr>
        <p:grpSpPr bwMode="auto">
          <a:xfrm>
            <a:off x="5246688" y="3198813"/>
            <a:ext cx="928687" cy="928687"/>
            <a:chOff x="4214810" y="3500438"/>
            <a:chExt cx="928694" cy="928694"/>
          </a:xfrm>
        </p:grpSpPr>
        <p:sp>
          <p:nvSpPr>
            <p:cNvPr id="54" name="椭圆 53"/>
            <p:cNvSpPr/>
            <p:nvPr/>
          </p:nvSpPr>
          <p:spPr>
            <a:xfrm>
              <a:off x="4214810" y="3500438"/>
              <a:ext cx="928694" cy="928694"/>
            </a:xfrm>
            <a:prstGeom prst="ellipse">
              <a:avLst/>
            </a:prstGeom>
            <a:solidFill>
              <a:srgbClr val="FF6600"/>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zh-CN" altLang="en-US" kern="0">
                <a:solidFill>
                  <a:srgbClr val="FFFFFF"/>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55" name="TextBox 54"/>
            <p:cNvSpPr txBox="1"/>
            <p:nvPr/>
          </p:nvSpPr>
          <p:spPr>
            <a:xfrm>
              <a:off x="4214810" y="3643314"/>
              <a:ext cx="928694" cy="584204"/>
            </a:xfrm>
            <a:prstGeom prst="rect">
              <a:avLst/>
            </a:prstGeom>
            <a:noFill/>
          </p:spPr>
          <p:txBody>
            <a:bodyPr>
              <a:spAutoFit/>
            </a:bodyPr>
            <a:lstStyle/>
            <a:p>
              <a:pPr algn="ctr" fontAlgn="auto">
                <a:spcBef>
                  <a:spcPts val="0"/>
                </a:spcBef>
                <a:spcAft>
                  <a:spcPts val="0"/>
                </a:spcAft>
                <a:defRPr/>
              </a:pPr>
              <a:r>
                <a:rPr lang="zh-CN" altLang="en-US" sz="1600" kern="0">
                  <a:solidFill>
                    <a:schemeClr val="bg1"/>
                  </a:solidFill>
                  <a:latin typeface="微软雅黑" pitchFamily="34" charset="-122"/>
                  <a:ea typeface="微软雅黑" pitchFamily="34" charset="-122"/>
                </a:rPr>
                <a:t>业务</a:t>
              </a:r>
              <a:r>
                <a:rPr lang="en-US" altLang="zh-CN" sz="1600" kern="0">
                  <a:solidFill>
                    <a:schemeClr val="bg1"/>
                  </a:solidFill>
                  <a:latin typeface="微软雅黑" pitchFamily="34" charset="-122"/>
                  <a:ea typeface="微软雅黑" pitchFamily="34" charset="-122"/>
                </a:rPr>
                <a:t/>
              </a:r>
              <a:br>
                <a:rPr lang="en-US" altLang="zh-CN" sz="1600" kern="0">
                  <a:solidFill>
                    <a:schemeClr val="bg1"/>
                  </a:solidFill>
                  <a:latin typeface="微软雅黑" pitchFamily="34" charset="-122"/>
                  <a:ea typeface="微软雅黑" pitchFamily="34" charset="-122"/>
                </a:rPr>
              </a:br>
              <a:r>
                <a:rPr lang="zh-CN" altLang="en-US" sz="1600" kern="0">
                  <a:solidFill>
                    <a:schemeClr val="bg1"/>
                  </a:solidFill>
                  <a:latin typeface="微软雅黑" pitchFamily="34" charset="-122"/>
                  <a:ea typeface="微软雅黑" pitchFamily="34" charset="-122"/>
                </a:rPr>
                <a:t>敏捷性</a:t>
              </a:r>
            </a:p>
          </p:txBody>
        </p:sp>
      </p:grpSp>
      <p:grpSp>
        <p:nvGrpSpPr>
          <p:cNvPr id="56" name="组合 116"/>
          <p:cNvGrpSpPr>
            <a:grpSpLocks/>
          </p:cNvGrpSpPr>
          <p:nvPr/>
        </p:nvGrpSpPr>
        <p:grpSpPr bwMode="auto">
          <a:xfrm>
            <a:off x="3746500" y="1751013"/>
            <a:ext cx="3929063" cy="3857625"/>
            <a:chOff x="3747179" y="1750279"/>
            <a:chExt cx="3929090" cy="3857652"/>
          </a:xfrm>
        </p:grpSpPr>
        <p:grpSp>
          <p:nvGrpSpPr>
            <p:cNvPr id="57" name="Group 6"/>
            <p:cNvGrpSpPr>
              <a:grpSpLocks/>
            </p:cNvGrpSpPr>
            <p:nvPr/>
          </p:nvGrpSpPr>
          <p:grpSpPr bwMode="auto">
            <a:xfrm>
              <a:off x="3747179" y="1750279"/>
              <a:ext cx="3929090" cy="3857652"/>
              <a:chOff x="1688" y="877"/>
              <a:chExt cx="1120" cy="1120"/>
            </a:xfrm>
            <a:effectLst>
              <a:outerShdw blurRad="50800" dist="38100" dir="2700000" algn="tl" rotWithShape="0">
                <a:prstClr val="black">
                  <a:alpha val="40000"/>
                </a:prstClr>
              </a:outerShdw>
            </a:effectLst>
          </p:grpSpPr>
          <p:sp>
            <p:nvSpPr>
              <p:cNvPr id="61" name="Freeform 7"/>
              <p:cNvSpPr>
                <a:spLocks/>
              </p:cNvSpPr>
              <p:nvPr/>
            </p:nvSpPr>
            <p:spPr bwMode="auto">
              <a:xfrm>
                <a:off x="1792" y="1589"/>
                <a:ext cx="934" cy="408"/>
              </a:xfrm>
              <a:custGeom>
                <a:avLst/>
                <a:gdLst/>
                <a:ahLst/>
                <a:cxnLst>
                  <a:cxn ang="0">
                    <a:pos x="692" y="0"/>
                  </a:cxn>
                  <a:cxn ang="0">
                    <a:pos x="666" y="34"/>
                  </a:cxn>
                  <a:cxn ang="0">
                    <a:pos x="636" y="64"/>
                  </a:cxn>
                  <a:cxn ang="0">
                    <a:pos x="618" y="78"/>
                  </a:cxn>
                  <a:cxn ang="0">
                    <a:pos x="576" y="104"/>
                  </a:cxn>
                  <a:cxn ang="0">
                    <a:pos x="554" y="112"/>
                  </a:cxn>
                  <a:cxn ang="0">
                    <a:pos x="506" y="124"/>
                  </a:cxn>
                  <a:cxn ang="0">
                    <a:pos x="456" y="130"/>
                  </a:cxn>
                  <a:cxn ang="0">
                    <a:pos x="432" y="128"/>
                  </a:cxn>
                  <a:cxn ang="0">
                    <a:pos x="406" y="124"/>
                  </a:cxn>
                  <a:cxn ang="0">
                    <a:pos x="358" y="112"/>
                  </a:cxn>
                  <a:cxn ang="0">
                    <a:pos x="314" y="92"/>
                  </a:cxn>
                  <a:cxn ang="0">
                    <a:pos x="292" y="78"/>
                  </a:cxn>
                  <a:cxn ang="0">
                    <a:pos x="272" y="62"/>
                  </a:cxn>
                  <a:cxn ang="0">
                    <a:pos x="252" y="44"/>
                  </a:cxn>
                  <a:cxn ang="0">
                    <a:pos x="244" y="36"/>
                  </a:cxn>
                  <a:cxn ang="0">
                    <a:pos x="234" y="32"/>
                  </a:cxn>
                  <a:cxn ang="0">
                    <a:pos x="136" y="26"/>
                  </a:cxn>
                  <a:cxn ang="0">
                    <a:pos x="76" y="22"/>
                  </a:cxn>
                  <a:cxn ang="0">
                    <a:pos x="76" y="22"/>
                  </a:cxn>
                  <a:cxn ang="0">
                    <a:pos x="70" y="32"/>
                  </a:cxn>
                  <a:cxn ang="0">
                    <a:pos x="58" y="56"/>
                  </a:cxn>
                  <a:cxn ang="0">
                    <a:pos x="0" y="168"/>
                  </a:cxn>
                  <a:cxn ang="0">
                    <a:pos x="0" y="172"/>
                  </a:cxn>
                  <a:cxn ang="0">
                    <a:pos x="8" y="184"/>
                  </a:cxn>
                  <a:cxn ang="0">
                    <a:pos x="24" y="204"/>
                  </a:cxn>
                  <a:cxn ang="0">
                    <a:pos x="40" y="224"/>
                  </a:cxn>
                  <a:cxn ang="0">
                    <a:pos x="58" y="242"/>
                  </a:cxn>
                  <a:cxn ang="0">
                    <a:pos x="136" y="308"/>
                  </a:cxn>
                  <a:cxn ang="0">
                    <a:pos x="224" y="358"/>
                  </a:cxn>
                  <a:cxn ang="0">
                    <a:pos x="248" y="368"/>
                  </a:cxn>
                  <a:cxn ang="0">
                    <a:pos x="320" y="390"/>
                  </a:cxn>
                  <a:cxn ang="0">
                    <a:pos x="420" y="406"/>
                  </a:cxn>
                  <a:cxn ang="0">
                    <a:pos x="446" y="408"/>
                  </a:cxn>
                  <a:cxn ang="0">
                    <a:pos x="474" y="408"/>
                  </a:cxn>
                  <a:cxn ang="0">
                    <a:pos x="498" y="406"/>
                  </a:cxn>
                  <a:cxn ang="0">
                    <a:pos x="522" y="404"/>
                  </a:cxn>
                  <a:cxn ang="0">
                    <a:pos x="596" y="390"/>
                  </a:cxn>
                  <a:cxn ang="0">
                    <a:pos x="620" y="384"/>
                  </a:cxn>
                  <a:cxn ang="0">
                    <a:pos x="712" y="346"/>
                  </a:cxn>
                  <a:cxn ang="0">
                    <a:pos x="734" y="334"/>
                  </a:cxn>
                  <a:cxn ang="0">
                    <a:pos x="800" y="290"/>
                  </a:cxn>
                  <a:cxn ang="0">
                    <a:pos x="820" y="274"/>
                  </a:cxn>
                  <a:cxn ang="0">
                    <a:pos x="856" y="240"/>
                  </a:cxn>
                  <a:cxn ang="0">
                    <a:pos x="906" y="182"/>
                  </a:cxn>
                  <a:cxn ang="0">
                    <a:pos x="934" y="140"/>
                  </a:cxn>
                  <a:cxn ang="0">
                    <a:pos x="798" y="140"/>
                  </a:cxn>
                  <a:cxn ang="0">
                    <a:pos x="756" y="140"/>
                  </a:cxn>
                  <a:cxn ang="0">
                    <a:pos x="752" y="132"/>
                  </a:cxn>
                  <a:cxn ang="0">
                    <a:pos x="740" y="108"/>
                  </a:cxn>
                  <a:cxn ang="0">
                    <a:pos x="692" y="0"/>
                  </a:cxn>
                </a:cxnLst>
                <a:rect l="0" t="0" r="r" b="b"/>
                <a:pathLst>
                  <a:path w="934" h="408">
                    <a:moveTo>
                      <a:pt x="692" y="0"/>
                    </a:moveTo>
                    <a:lnTo>
                      <a:pt x="692" y="0"/>
                    </a:lnTo>
                    <a:lnTo>
                      <a:pt x="680" y="18"/>
                    </a:lnTo>
                    <a:lnTo>
                      <a:pt x="666" y="34"/>
                    </a:lnTo>
                    <a:lnTo>
                      <a:pt x="652" y="50"/>
                    </a:lnTo>
                    <a:lnTo>
                      <a:pt x="636" y="64"/>
                    </a:lnTo>
                    <a:lnTo>
                      <a:pt x="636" y="64"/>
                    </a:lnTo>
                    <a:lnTo>
                      <a:pt x="618" y="78"/>
                    </a:lnTo>
                    <a:lnTo>
                      <a:pt x="598" y="92"/>
                    </a:lnTo>
                    <a:lnTo>
                      <a:pt x="576" y="104"/>
                    </a:lnTo>
                    <a:lnTo>
                      <a:pt x="554" y="112"/>
                    </a:lnTo>
                    <a:lnTo>
                      <a:pt x="554" y="112"/>
                    </a:lnTo>
                    <a:lnTo>
                      <a:pt x="530" y="120"/>
                    </a:lnTo>
                    <a:lnTo>
                      <a:pt x="506" y="124"/>
                    </a:lnTo>
                    <a:lnTo>
                      <a:pt x="482" y="128"/>
                    </a:lnTo>
                    <a:lnTo>
                      <a:pt x="456" y="130"/>
                    </a:lnTo>
                    <a:lnTo>
                      <a:pt x="456" y="130"/>
                    </a:lnTo>
                    <a:lnTo>
                      <a:pt x="432" y="128"/>
                    </a:lnTo>
                    <a:lnTo>
                      <a:pt x="406" y="124"/>
                    </a:lnTo>
                    <a:lnTo>
                      <a:pt x="406" y="124"/>
                    </a:lnTo>
                    <a:lnTo>
                      <a:pt x="382" y="120"/>
                    </a:lnTo>
                    <a:lnTo>
                      <a:pt x="358" y="112"/>
                    </a:lnTo>
                    <a:lnTo>
                      <a:pt x="336" y="102"/>
                    </a:lnTo>
                    <a:lnTo>
                      <a:pt x="314" y="92"/>
                    </a:lnTo>
                    <a:lnTo>
                      <a:pt x="314" y="92"/>
                    </a:lnTo>
                    <a:lnTo>
                      <a:pt x="292" y="78"/>
                    </a:lnTo>
                    <a:lnTo>
                      <a:pt x="272" y="62"/>
                    </a:lnTo>
                    <a:lnTo>
                      <a:pt x="272" y="62"/>
                    </a:lnTo>
                    <a:lnTo>
                      <a:pt x="252" y="44"/>
                    </a:lnTo>
                    <a:lnTo>
                      <a:pt x="252" y="44"/>
                    </a:lnTo>
                    <a:lnTo>
                      <a:pt x="244" y="36"/>
                    </a:lnTo>
                    <a:lnTo>
                      <a:pt x="244" y="36"/>
                    </a:lnTo>
                    <a:lnTo>
                      <a:pt x="240" y="32"/>
                    </a:lnTo>
                    <a:lnTo>
                      <a:pt x="234" y="32"/>
                    </a:lnTo>
                    <a:lnTo>
                      <a:pt x="234" y="32"/>
                    </a:lnTo>
                    <a:lnTo>
                      <a:pt x="136" y="26"/>
                    </a:lnTo>
                    <a:lnTo>
                      <a:pt x="136" y="26"/>
                    </a:lnTo>
                    <a:lnTo>
                      <a:pt x="76" y="22"/>
                    </a:lnTo>
                    <a:lnTo>
                      <a:pt x="76" y="22"/>
                    </a:lnTo>
                    <a:lnTo>
                      <a:pt x="76" y="22"/>
                    </a:lnTo>
                    <a:lnTo>
                      <a:pt x="76" y="22"/>
                    </a:lnTo>
                    <a:lnTo>
                      <a:pt x="70" y="32"/>
                    </a:lnTo>
                    <a:lnTo>
                      <a:pt x="70" y="32"/>
                    </a:lnTo>
                    <a:lnTo>
                      <a:pt x="58" y="56"/>
                    </a:lnTo>
                    <a:lnTo>
                      <a:pt x="58" y="56"/>
                    </a:lnTo>
                    <a:lnTo>
                      <a:pt x="0" y="168"/>
                    </a:lnTo>
                    <a:lnTo>
                      <a:pt x="0" y="168"/>
                    </a:lnTo>
                    <a:lnTo>
                      <a:pt x="0" y="172"/>
                    </a:lnTo>
                    <a:lnTo>
                      <a:pt x="2" y="176"/>
                    </a:lnTo>
                    <a:lnTo>
                      <a:pt x="8" y="184"/>
                    </a:lnTo>
                    <a:lnTo>
                      <a:pt x="8" y="184"/>
                    </a:lnTo>
                    <a:lnTo>
                      <a:pt x="24" y="204"/>
                    </a:lnTo>
                    <a:lnTo>
                      <a:pt x="24" y="204"/>
                    </a:lnTo>
                    <a:lnTo>
                      <a:pt x="40" y="224"/>
                    </a:lnTo>
                    <a:lnTo>
                      <a:pt x="58" y="242"/>
                    </a:lnTo>
                    <a:lnTo>
                      <a:pt x="58" y="242"/>
                    </a:lnTo>
                    <a:lnTo>
                      <a:pt x="96" y="276"/>
                    </a:lnTo>
                    <a:lnTo>
                      <a:pt x="136" y="308"/>
                    </a:lnTo>
                    <a:lnTo>
                      <a:pt x="178" y="334"/>
                    </a:lnTo>
                    <a:lnTo>
                      <a:pt x="224" y="358"/>
                    </a:lnTo>
                    <a:lnTo>
                      <a:pt x="224" y="358"/>
                    </a:lnTo>
                    <a:lnTo>
                      <a:pt x="248" y="368"/>
                    </a:lnTo>
                    <a:lnTo>
                      <a:pt x="272" y="376"/>
                    </a:lnTo>
                    <a:lnTo>
                      <a:pt x="320" y="390"/>
                    </a:lnTo>
                    <a:lnTo>
                      <a:pt x="370" y="400"/>
                    </a:lnTo>
                    <a:lnTo>
                      <a:pt x="420" y="406"/>
                    </a:lnTo>
                    <a:lnTo>
                      <a:pt x="420" y="406"/>
                    </a:lnTo>
                    <a:lnTo>
                      <a:pt x="446" y="408"/>
                    </a:lnTo>
                    <a:lnTo>
                      <a:pt x="446" y="408"/>
                    </a:lnTo>
                    <a:lnTo>
                      <a:pt x="474" y="408"/>
                    </a:lnTo>
                    <a:lnTo>
                      <a:pt x="474" y="408"/>
                    </a:lnTo>
                    <a:lnTo>
                      <a:pt x="498" y="406"/>
                    </a:lnTo>
                    <a:lnTo>
                      <a:pt x="522" y="404"/>
                    </a:lnTo>
                    <a:lnTo>
                      <a:pt x="522" y="404"/>
                    </a:lnTo>
                    <a:lnTo>
                      <a:pt x="572" y="396"/>
                    </a:lnTo>
                    <a:lnTo>
                      <a:pt x="596" y="390"/>
                    </a:lnTo>
                    <a:lnTo>
                      <a:pt x="620" y="384"/>
                    </a:lnTo>
                    <a:lnTo>
                      <a:pt x="620" y="384"/>
                    </a:lnTo>
                    <a:lnTo>
                      <a:pt x="666" y="366"/>
                    </a:lnTo>
                    <a:lnTo>
                      <a:pt x="712" y="346"/>
                    </a:lnTo>
                    <a:lnTo>
                      <a:pt x="712" y="346"/>
                    </a:lnTo>
                    <a:lnTo>
                      <a:pt x="734" y="334"/>
                    </a:lnTo>
                    <a:lnTo>
                      <a:pt x="756" y="320"/>
                    </a:lnTo>
                    <a:lnTo>
                      <a:pt x="800" y="290"/>
                    </a:lnTo>
                    <a:lnTo>
                      <a:pt x="800" y="290"/>
                    </a:lnTo>
                    <a:lnTo>
                      <a:pt x="820" y="274"/>
                    </a:lnTo>
                    <a:lnTo>
                      <a:pt x="838" y="258"/>
                    </a:lnTo>
                    <a:lnTo>
                      <a:pt x="856" y="240"/>
                    </a:lnTo>
                    <a:lnTo>
                      <a:pt x="874" y="220"/>
                    </a:lnTo>
                    <a:lnTo>
                      <a:pt x="906" y="182"/>
                    </a:lnTo>
                    <a:lnTo>
                      <a:pt x="934" y="140"/>
                    </a:lnTo>
                    <a:lnTo>
                      <a:pt x="934" y="140"/>
                    </a:lnTo>
                    <a:lnTo>
                      <a:pt x="798" y="140"/>
                    </a:lnTo>
                    <a:lnTo>
                      <a:pt x="798" y="140"/>
                    </a:lnTo>
                    <a:lnTo>
                      <a:pt x="756" y="140"/>
                    </a:lnTo>
                    <a:lnTo>
                      <a:pt x="756" y="140"/>
                    </a:lnTo>
                    <a:lnTo>
                      <a:pt x="754" y="138"/>
                    </a:lnTo>
                    <a:lnTo>
                      <a:pt x="752" y="132"/>
                    </a:lnTo>
                    <a:lnTo>
                      <a:pt x="752" y="132"/>
                    </a:lnTo>
                    <a:lnTo>
                      <a:pt x="740" y="108"/>
                    </a:lnTo>
                    <a:lnTo>
                      <a:pt x="740" y="108"/>
                    </a:lnTo>
                    <a:lnTo>
                      <a:pt x="692" y="0"/>
                    </a:lnTo>
                    <a:close/>
                  </a:path>
                </a:pathLst>
              </a:custGeom>
              <a:solidFill>
                <a:srgbClr val="007CA8"/>
              </a:solidFill>
              <a:ln w="9525">
                <a:noFill/>
                <a:round/>
                <a:headEnd/>
                <a:tailEnd/>
              </a:ln>
            </p:spPr>
            <p:txBody>
              <a:bodyPr/>
              <a:lstStyle/>
              <a:p>
                <a:pPr>
                  <a:defRPr/>
                </a:pPr>
                <a:endParaRPr lang="zh-CN" altLang="en-US">
                  <a:ea typeface="宋体" pitchFamily="2" charset="-122"/>
                </a:endParaRPr>
              </a:p>
            </p:txBody>
          </p:sp>
          <p:sp>
            <p:nvSpPr>
              <p:cNvPr id="62" name="Freeform 8"/>
              <p:cNvSpPr>
                <a:spLocks/>
              </p:cNvSpPr>
              <p:nvPr/>
            </p:nvSpPr>
            <p:spPr bwMode="auto">
              <a:xfrm>
                <a:off x="1688" y="877"/>
                <a:ext cx="626" cy="858"/>
              </a:xfrm>
              <a:custGeom>
                <a:avLst/>
                <a:gdLst/>
                <a:ahLst/>
                <a:cxnLst>
                  <a:cxn ang="0">
                    <a:pos x="86" y="858"/>
                  </a:cxn>
                  <a:cxn ang="0">
                    <a:pos x="140" y="756"/>
                  </a:cxn>
                  <a:cxn ang="0">
                    <a:pos x="166" y="710"/>
                  </a:cxn>
                  <a:cxn ang="0">
                    <a:pos x="172" y="708"/>
                  </a:cxn>
                  <a:cxn ang="0">
                    <a:pos x="192" y="710"/>
                  </a:cxn>
                  <a:cxn ang="0">
                    <a:pos x="328" y="720"/>
                  </a:cxn>
                  <a:cxn ang="0">
                    <a:pos x="314" y="698"/>
                  </a:cxn>
                  <a:cxn ang="0">
                    <a:pos x="294" y="652"/>
                  </a:cxn>
                  <a:cxn ang="0">
                    <a:pos x="282" y="602"/>
                  </a:cxn>
                  <a:cxn ang="0">
                    <a:pos x="278" y="552"/>
                  </a:cxn>
                  <a:cxn ang="0">
                    <a:pos x="280" y="526"/>
                  </a:cxn>
                  <a:cxn ang="0">
                    <a:pos x="290" y="478"/>
                  </a:cxn>
                  <a:cxn ang="0">
                    <a:pos x="310" y="430"/>
                  </a:cxn>
                  <a:cxn ang="0">
                    <a:pos x="320" y="410"/>
                  </a:cxn>
                  <a:cxn ang="0">
                    <a:pos x="334" y="392"/>
                  </a:cxn>
                  <a:cxn ang="0">
                    <a:pos x="366" y="354"/>
                  </a:cxn>
                  <a:cxn ang="0">
                    <a:pos x="384" y="340"/>
                  </a:cxn>
                  <a:cxn ang="0">
                    <a:pos x="424" y="312"/>
                  </a:cxn>
                  <a:cxn ang="0">
                    <a:pos x="446" y="302"/>
                  </a:cxn>
                  <a:cxn ang="0">
                    <a:pos x="494" y="286"/>
                  </a:cxn>
                  <a:cxn ang="0">
                    <a:pos x="518" y="282"/>
                  </a:cxn>
                  <a:cxn ang="0">
                    <a:pos x="528" y="280"/>
                  </a:cxn>
                  <a:cxn ang="0">
                    <a:pos x="536" y="280"/>
                  </a:cxn>
                  <a:cxn ang="0">
                    <a:pos x="542" y="278"/>
                  </a:cxn>
                  <a:cxn ang="0">
                    <a:pos x="548" y="268"/>
                  </a:cxn>
                  <a:cxn ang="0">
                    <a:pos x="564" y="244"/>
                  </a:cxn>
                  <a:cxn ang="0">
                    <a:pos x="604" y="180"/>
                  </a:cxn>
                  <a:cxn ang="0">
                    <a:pos x="620" y="156"/>
                  </a:cxn>
                  <a:cxn ang="0">
                    <a:pos x="622" y="150"/>
                  </a:cxn>
                  <a:cxn ang="0">
                    <a:pos x="626" y="146"/>
                  </a:cxn>
                  <a:cxn ang="0">
                    <a:pos x="606" y="112"/>
                  </a:cxn>
                  <a:cxn ang="0">
                    <a:pos x="542" y="2"/>
                  </a:cxn>
                  <a:cxn ang="0">
                    <a:pos x="534" y="0"/>
                  </a:cxn>
                  <a:cxn ang="0">
                    <a:pos x="526" y="0"/>
                  </a:cxn>
                  <a:cxn ang="0">
                    <a:pos x="500" y="2"/>
                  </a:cxn>
                  <a:cxn ang="0">
                    <a:pos x="448" y="12"/>
                  </a:cxn>
                  <a:cxn ang="0">
                    <a:pos x="422" y="16"/>
                  </a:cxn>
                  <a:cxn ang="0">
                    <a:pos x="374" y="32"/>
                  </a:cxn>
                  <a:cxn ang="0">
                    <a:pos x="326" y="50"/>
                  </a:cxn>
                  <a:cxn ang="0">
                    <a:pos x="282" y="74"/>
                  </a:cxn>
                  <a:cxn ang="0">
                    <a:pos x="260" y="88"/>
                  </a:cxn>
                  <a:cxn ang="0">
                    <a:pos x="180" y="150"/>
                  </a:cxn>
                  <a:cxn ang="0">
                    <a:pos x="110" y="226"/>
                  </a:cxn>
                  <a:cxn ang="0">
                    <a:pos x="82" y="268"/>
                  </a:cxn>
                  <a:cxn ang="0">
                    <a:pos x="56" y="314"/>
                  </a:cxn>
                  <a:cxn ang="0">
                    <a:pos x="36" y="360"/>
                  </a:cxn>
                  <a:cxn ang="0">
                    <a:pos x="20" y="410"/>
                  </a:cxn>
                  <a:cxn ang="0">
                    <a:pos x="8" y="460"/>
                  </a:cxn>
                  <a:cxn ang="0">
                    <a:pos x="2" y="510"/>
                  </a:cxn>
                  <a:cxn ang="0">
                    <a:pos x="0" y="560"/>
                  </a:cxn>
                  <a:cxn ang="0">
                    <a:pos x="2" y="610"/>
                  </a:cxn>
                  <a:cxn ang="0">
                    <a:pos x="10" y="660"/>
                  </a:cxn>
                  <a:cxn ang="0">
                    <a:pos x="20" y="708"/>
                  </a:cxn>
                  <a:cxn ang="0">
                    <a:pos x="26" y="732"/>
                  </a:cxn>
                  <a:cxn ang="0">
                    <a:pos x="34" y="754"/>
                  </a:cxn>
                  <a:cxn ang="0">
                    <a:pos x="54" y="798"/>
                  </a:cxn>
                  <a:cxn ang="0">
                    <a:pos x="86" y="858"/>
                  </a:cxn>
                </a:cxnLst>
                <a:rect l="0" t="0" r="r" b="b"/>
                <a:pathLst>
                  <a:path w="626" h="858">
                    <a:moveTo>
                      <a:pt x="86" y="858"/>
                    </a:moveTo>
                    <a:lnTo>
                      <a:pt x="86" y="858"/>
                    </a:lnTo>
                    <a:lnTo>
                      <a:pt x="140" y="756"/>
                    </a:lnTo>
                    <a:lnTo>
                      <a:pt x="140" y="756"/>
                    </a:lnTo>
                    <a:lnTo>
                      <a:pt x="166" y="710"/>
                    </a:lnTo>
                    <a:lnTo>
                      <a:pt x="166" y="710"/>
                    </a:lnTo>
                    <a:lnTo>
                      <a:pt x="168" y="708"/>
                    </a:lnTo>
                    <a:lnTo>
                      <a:pt x="172" y="708"/>
                    </a:lnTo>
                    <a:lnTo>
                      <a:pt x="172" y="708"/>
                    </a:lnTo>
                    <a:lnTo>
                      <a:pt x="192" y="710"/>
                    </a:lnTo>
                    <a:lnTo>
                      <a:pt x="192" y="710"/>
                    </a:lnTo>
                    <a:lnTo>
                      <a:pt x="328" y="720"/>
                    </a:lnTo>
                    <a:lnTo>
                      <a:pt x="328" y="720"/>
                    </a:lnTo>
                    <a:lnTo>
                      <a:pt x="314" y="698"/>
                    </a:lnTo>
                    <a:lnTo>
                      <a:pt x="304" y="674"/>
                    </a:lnTo>
                    <a:lnTo>
                      <a:pt x="294" y="652"/>
                    </a:lnTo>
                    <a:lnTo>
                      <a:pt x="286" y="628"/>
                    </a:lnTo>
                    <a:lnTo>
                      <a:pt x="282" y="602"/>
                    </a:lnTo>
                    <a:lnTo>
                      <a:pt x="278" y="578"/>
                    </a:lnTo>
                    <a:lnTo>
                      <a:pt x="278" y="552"/>
                    </a:lnTo>
                    <a:lnTo>
                      <a:pt x="280" y="526"/>
                    </a:lnTo>
                    <a:lnTo>
                      <a:pt x="280" y="526"/>
                    </a:lnTo>
                    <a:lnTo>
                      <a:pt x="284" y="502"/>
                    </a:lnTo>
                    <a:lnTo>
                      <a:pt x="290" y="478"/>
                    </a:lnTo>
                    <a:lnTo>
                      <a:pt x="298" y="454"/>
                    </a:lnTo>
                    <a:lnTo>
                      <a:pt x="310" y="430"/>
                    </a:lnTo>
                    <a:lnTo>
                      <a:pt x="310" y="430"/>
                    </a:lnTo>
                    <a:lnTo>
                      <a:pt x="320" y="410"/>
                    </a:lnTo>
                    <a:lnTo>
                      <a:pt x="334" y="392"/>
                    </a:lnTo>
                    <a:lnTo>
                      <a:pt x="334" y="392"/>
                    </a:lnTo>
                    <a:lnTo>
                      <a:pt x="350" y="372"/>
                    </a:lnTo>
                    <a:lnTo>
                      <a:pt x="366" y="354"/>
                    </a:lnTo>
                    <a:lnTo>
                      <a:pt x="366" y="354"/>
                    </a:lnTo>
                    <a:lnTo>
                      <a:pt x="384" y="340"/>
                    </a:lnTo>
                    <a:lnTo>
                      <a:pt x="404" y="326"/>
                    </a:lnTo>
                    <a:lnTo>
                      <a:pt x="424" y="312"/>
                    </a:lnTo>
                    <a:lnTo>
                      <a:pt x="446" y="302"/>
                    </a:lnTo>
                    <a:lnTo>
                      <a:pt x="446" y="302"/>
                    </a:lnTo>
                    <a:lnTo>
                      <a:pt x="470" y="294"/>
                    </a:lnTo>
                    <a:lnTo>
                      <a:pt x="494" y="286"/>
                    </a:lnTo>
                    <a:lnTo>
                      <a:pt x="494" y="286"/>
                    </a:lnTo>
                    <a:lnTo>
                      <a:pt x="518" y="282"/>
                    </a:lnTo>
                    <a:lnTo>
                      <a:pt x="518" y="282"/>
                    </a:lnTo>
                    <a:lnTo>
                      <a:pt x="528" y="280"/>
                    </a:lnTo>
                    <a:lnTo>
                      <a:pt x="528" y="280"/>
                    </a:lnTo>
                    <a:lnTo>
                      <a:pt x="536" y="280"/>
                    </a:lnTo>
                    <a:lnTo>
                      <a:pt x="542" y="278"/>
                    </a:lnTo>
                    <a:lnTo>
                      <a:pt x="542" y="278"/>
                    </a:lnTo>
                    <a:lnTo>
                      <a:pt x="544" y="274"/>
                    </a:lnTo>
                    <a:lnTo>
                      <a:pt x="548" y="268"/>
                    </a:lnTo>
                    <a:lnTo>
                      <a:pt x="548" y="268"/>
                    </a:lnTo>
                    <a:lnTo>
                      <a:pt x="564" y="244"/>
                    </a:lnTo>
                    <a:lnTo>
                      <a:pt x="564" y="244"/>
                    </a:lnTo>
                    <a:lnTo>
                      <a:pt x="604" y="180"/>
                    </a:lnTo>
                    <a:lnTo>
                      <a:pt x="604" y="180"/>
                    </a:lnTo>
                    <a:lnTo>
                      <a:pt x="620" y="156"/>
                    </a:lnTo>
                    <a:lnTo>
                      <a:pt x="620" y="156"/>
                    </a:lnTo>
                    <a:lnTo>
                      <a:pt x="622" y="150"/>
                    </a:lnTo>
                    <a:lnTo>
                      <a:pt x="626" y="146"/>
                    </a:lnTo>
                    <a:lnTo>
                      <a:pt x="626" y="146"/>
                    </a:lnTo>
                    <a:lnTo>
                      <a:pt x="606" y="112"/>
                    </a:lnTo>
                    <a:lnTo>
                      <a:pt x="606" y="112"/>
                    </a:lnTo>
                    <a:lnTo>
                      <a:pt x="542" y="2"/>
                    </a:lnTo>
                    <a:lnTo>
                      <a:pt x="542" y="2"/>
                    </a:lnTo>
                    <a:lnTo>
                      <a:pt x="540" y="0"/>
                    </a:lnTo>
                    <a:lnTo>
                      <a:pt x="534" y="0"/>
                    </a:lnTo>
                    <a:lnTo>
                      <a:pt x="526" y="0"/>
                    </a:lnTo>
                    <a:lnTo>
                      <a:pt x="526" y="0"/>
                    </a:lnTo>
                    <a:lnTo>
                      <a:pt x="500" y="2"/>
                    </a:lnTo>
                    <a:lnTo>
                      <a:pt x="500" y="2"/>
                    </a:lnTo>
                    <a:lnTo>
                      <a:pt x="474" y="6"/>
                    </a:lnTo>
                    <a:lnTo>
                      <a:pt x="448" y="12"/>
                    </a:lnTo>
                    <a:lnTo>
                      <a:pt x="448" y="12"/>
                    </a:lnTo>
                    <a:lnTo>
                      <a:pt x="422" y="16"/>
                    </a:lnTo>
                    <a:lnTo>
                      <a:pt x="398" y="24"/>
                    </a:lnTo>
                    <a:lnTo>
                      <a:pt x="374" y="32"/>
                    </a:lnTo>
                    <a:lnTo>
                      <a:pt x="350" y="40"/>
                    </a:lnTo>
                    <a:lnTo>
                      <a:pt x="326" y="50"/>
                    </a:lnTo>
                    <a:lnTo>
                      <a:pt x="304" y="62"/>
                    </a:lnTo>
                    <a:lnTo>
                      <a:pt x="282" y="74"/>
                    </a:lnTo>
                    <a:lnTo>
                      <a:pt x="260" y="88"/>
                    </a:lnTo>
                    <a:lnTo>
                      <a:pt x="260" y="88"/>
                    </a:lnTo>
                    <a:lnTo>
                      <a:pt x="218" y="116"/>
                    </a:lnTo>
                    <a:lnTo>
                      <a:pt x="180" y="150"/>
                    </a:lnTo>
                    <a:lnTo>
                      <a:pt x="144" y="186"/>
                    </a:lnTo>
                    <a:lnTo>
                      <a:pt x="110" y="226"/>
                    </a:lnTo>
                    <a:lnTo>
                      <a:pt x="110" y="226"/>
                    </a:lnTo>
                    <a:lnTo>
                      <a:pt x="82" y="268"/>
                    </a:lnTo>
                    <a:lnTo>
                      <a:pt x="68" y="290"/>
                    </a:lnTo>
                    <a:lnTo>
                      <a:pt x="56" y="314"/>
                    </a:lnTo>
                    <a:lnTo>
                      <a:pt x="46" y="336"/>
                    </a:lnTo>
                    <a:lnTo>
                      <a:pt x="36" y="360"/>
                    </a:lnTo>
                    <a:lnTo>
                      <a:pt x="28" y="384"/>
                    </a:lnTo>
                    <a:lnTo>
                      <a:pt x="20" y="410"/>
                    </a:lnTo>
                    <a:lnTo>
                      <a:pt x="20" y="410"/>
                    </a:lnTo>
                    <a:lnTo>
                      <a:pt x="8" y="460"/>
                    </a:lnTo>
                    <a:lnTo>
                      <a:pt x="4" y="484"/>
                    </a:lnTo>
                    <a:lnTo>
                      <a:pt x="2" y="510"/>
                    </a:lnTo>
                    <a:lnTo>
                      <a:pt x="2" y="510"/>
                    </a:lnTo>
                    <a:lnTo>
                      <a:pt x="0" y="560"/>
                    </a:lnTo>
                    <a:lnTo>
                      <a:pt x="0" y="586"/>
                    </a:lnTo>
                    <a:lnTo>
                      <a:pt x="2" y="610"/>
                    </a:lnTo>
                    <a:lnTo>
                      <a:pt x="2" y="610"/>
                    </a:lnTo>
                    <a:lnTo>
                      <a:pt x="10" y="660"/>
                    </a:lnTo>
                    <a:lnTo>
                      <a:pt x="14" y="684"/>
                    </a:lnTo>
                    <a:lnTo>
                      <a:pt x="20" y="708"/>
                    </a:lnTo>
                    <a:lnTo>
                      <a:pt x="20" y="708"/>
                    </a:lnTo>
                    <a:lnTo>
                      <a:pt x="26" y="732"/>
                    </a:lnTo>
                    <a:lnTo>
                      <a:pt x="34" y="754"/>
                    </a:lnTo>
                    <a:lnTo>
                      <a:pt x="34" y="754"/>
                    </a:lnTo>
                    <a:lnTo>
                      <a:pt x="54" y="798"/>
                    </a:lnTo>
                    <a:lnTo>
                      <a:pt x="54" y="798"/>
                    </a:lnTo>
                    <a:lnTo>
                      <a:pt x="68" y="828"/>
                    </a:lnTo>
                    <a:lnTo>
                      <a:pt x="86" y="858"/>
                    </a:lnTo>
                    <a:close/>
                  </a:path>
                </a:pathLst>
              </a:custGeom>
              <a:solidFill>
                <a:srgbClr val="00B0F0"/>
              </a:solidFill>
              <a:ln w="9525">
                <a:noFill/>
                <a:round/>
                <a:headEnd/>
                <a:tailEnd/>
              </a:ln>
            </p:spPr>
            <p:txBody>
              <a:bodyPr/>
              <a:lstStyle/>
              <a:p>
                <a:pPr>
                  <a:defRPr/>
                </a:pPr>
                <a:endParaRPr lang="zh-CN" altLang="en-US">
                  <a:ea typeface="宋体" pitchFamily="2" charset="-122"/>
                </a:endParaRPr>
              </a:p>
            </p:txBody>
          </p:sp>
          <p:sp>
            <p:nvSpPr>
              <p:cNvPr id="63" name="Freeform 9"/>
              <p:cNvSpPr>
                <a:spLocks/>
              </p:cNvSpPr>
              <p:nvPr/>
            </p:nvSpPr>
            <p:spPr bwMode="auto">
              <a:xfrm>
                <a:off x="2256" y="877"/>
                <a:ext cx="552" cy="830"/>
              </a:xfrm>
              <a:custGeom>
                <a:avLst/>
                <a:gdLst/>
                <a:ahLst/>
                <a:cxnLst>
                  <a:cxn ang="0">
                    <a:pos x="0" y="0"/>
                  </a:cxn>
                  <a:cxn ang="0">
                    <a:pos x="66" y="114"/>
                  </a:cxn>
                  <a:cxn ang="0">
                    <a:pos x="88" y="152"/>
                  </a:cxn>
                  <a:cxn ang="0">
                    <a:pos x="84" y="158"/>
                  </a:cxn>
                  <a:cxn ang="0">
                    <a:pos x="68" y="182"/>
                  </a:cxn>
                  <a:cxn ang="0">
                    <a:pos x="2" y="278"/>
                  </a:cxn>
                  <a:cxn ang="0">
                    <a:pos x="10" y="280"/>
                  </a:cxn>
                  <a:cxn ang="0">
                    <a:pos x="34" y="282"/>
                  </a:cxn>
                  <a:cxn ang="0">
                    <a:pos x="82" y="292"/>
                  </a:cxn>
                  <a:cxn ang="0">
                    <a:pos x="126" y="312"/>
                  </a:cxn>
                  <a:cxn ang="0">
                    <a:pos x="168" y="340"/>
                  </a:cxn>
                  <a:cxn ang="0">
                    <a:pos x="186" y="356"/>
                  </a:cxn>
                  <a:cxn ang="0">
                    <a:pos x="218" y="392"/>
                  </a:cxn>
                  <a:cxn ang="0">
                    <a:pos x="232" y="414"/>
                  </a:cxn>
                  <a:cxn ang="0">
                    <a:pos x="244" y="434"/>
                  </a:cxn>
                  <a:cxn ang="0">
                    <a:pos x="262" y="482"/>
                  </a:cxn>
                  <a:cxn ang="0">
                    <a:pos x="272" y="530"/>
                  </a:cxn>
                  <a:cxn ang="0">
                    <a:pos x="274" y="554"/>
                  </a:cxn>
                  <a:cxn ang="0">
                    <a:pos x="270" y="606"/>
                  </a:cxn>
                  <a:cxn ang="0">
                    <a:pos x="264" y="630"/>
                  </a:cxn>
                  <a:cxn ang="0">
                    <a:pos x="248" y="678"/>
                  </a:cxn>
                  <a:cxn ang="0">
                    <a:pos x="244" y="684"/>
                  </a:cxn>
                  <a:cxn ang="0">
                    <a:pos x="244" y="690"/>
                  </a:cxn>
                  <a:cxn ang="0">
                    <a:pos x="254" y="710"/>
                  </a:cxn>
                  <a:cxn ang="0">
                    <a:pos x="310" y="828"/>
                  </a:cxn>
                  <a:cxn ang="0">
                    <a:pos x="312" y="830"/>
                  </a:cxn>
                  <a:cxn ang="0">
                    <a:pos x="314" y="830"/>
                  </a:cxn>
                  <a:cxn ang="0">
                    <a:pos x="336" y="830"/>
                  </a:cxn>
                  <a:cxn ang="0">
                    <a:pos x="408" y="828"/>
                  </a:cxn>
                  <a:cxn ang="0">
                    <a:pos x="474" y="826"/>
                  </a:cxn>
                  <a:cxn ang="0">
                    <a:pos x="480" y="826"/>
                  </a:cxn>
                  <a:cxn ang="0">
                    <a:pos x="484" y="826"/>
                  </a:cxn>
                  <a:cxn ang="0">
                    <a:pos x="488" y="820"/>
                  </a:cxn>
                  <a:cxn ang="0">
                    <a:pos x="492" y="812"/>
                  </a:cxn>
                  <a:cxn ang="0">
                    <a:pos x="496" y="802"/>
                  </a:cxn>
                  <a:cxn ang="0">
                    <a:pos x="524" y="732"/>
                  </a:cxn>
                  <a:cxn ang="0">
                    <a:pos x="532" y="708"/>
                  </a:cxn>
                  <a:cxn ang="0">
                    <a:pos x="550" y="608"/>
                  </a:cxn>
                  <a:cxn ang="0">
                    <a:pos x="550" y="506"/>
                  </a:cxn>
                  <a:cxn ang="0">
                    <a:pos x="542" y="456"/>
                  </a:cxn>
                  <a:cxn ang="0">
                    <a:pos x="532" y="408"/>
                  </a:cxn>
                  <a:cxn ang="0">
                    <a:pos x="514" y="358"/>
                  </a:cxn>
                  <a:cxn ang="0">
                    <a:pos x="494" y="312"/>
                  </a:cxn>
                  <a:cxn ang="0">
                    <a:pos x="470" y="266"/>
                  </a:cxn>
                  <a:cxn ang="0">
                    <a:pos x="440" y="224"/>
                  </a:cxn>
                  <a:cxn ang="0">
                    <a:pos x="408" y="184"/>
                  </a:cxn>
                  <a:cxn ang="0">
                    <a:pos x="372" y="148"/>
                  </a:cxn>
                  <a:cxn ang="0">
                    <a:pos x="290" y="86"/>
                  </a:cxn>
                  <a:cxn ang="0">
                    <a:pos x="224" y="50"/>
                  </a:cxn>
                  <a:cxn ang="0">
                    <a:pos x="200" y="40"/>
                  </a:cxn>
                  <a:cxn ang="0">
                    <a:pos x="102" y="12"/>
                  </a:cxn>
                  <a:cxn ang="0">
                    <a:pos x="0" y="0"/>
                  </a:cxn>
                </a:cxnLst>
                <a:rect l="0" t="0" r="r" b="b"/>
                <a:pathLst>
                  <a:path w="552" h="830">
                    <a:moveTo>
                      <a:pt x="0" y="0"/>
                    </a:moveTo>
                    <a:lnTo>
                      <a:pt x="0" y="0"/>
                    </a:lnTo>
                    <a:lnTo>
                      <a:pt x="66" y="114"/>
                    </a:lnTo>
                    <a:lnTo>
                      <a:pt x="66" y="114"/>
                    </a:lnTo>
                    <a:lnTo>
                      <a:pt x="88" y="152"/>
                    </a:lnTo>
                    <a:lnTo>
                      <a:pt x="88" y="152"/>
                    </a:lnTo>
                    <a:lnTo>
                      <a:pt x="86" y="156"/>
                    </a:lnTo>
                    <a:lnTo>
                      <a:pt x="84" y="158"/>
                    </a:lnTo>
                    <a:lnTo>
                      <a:pt x="84" y="158"/>
                    </a:lnTo>
                    <a:lnTo>
                      <a:pt x="68" y="182"/>
                    </a:lnTo>
                    <a:lnTo>
                      <a:pt x="68" y="182"/>
                    </a:lnTo>
                    <a:lnTo>
                      <a:pt x="2" y="278"/>
                    </a:lnTo>
                    <a:lnTo>
                      <a:pt x="2" y="278"/>
                    </a:lnTo>
                    <a:lnTo>
                      <a:pt x="10" y="280"/>
                    </a:lnTo>
                    <a:lnTo>
                      <a:pt x="10" y="280"/>
                    </a:lnTo>
                    <a:lnTo>
                      <a:pt x="34" y="282"/>
                    </a:lnTo>
                    <a:lnTo>
                      <a:pt x="58" y="286"/>
                    </a:lnTo>
                    <a:lnTo>
                      <a:pt x="82" y="292"/>
                    </a:lnTo>
                    <a:lnTo>
                      <a:pt x="104" y="302"/>
                    </a:lnTo>
                    <a:lnTo>
                      <a:pt x="126" y="312"/>
                    </a:lnTo>
                    <a:lnTo>
                      <a:pt x="148" y="324"/>
                    </a:lnTo>
                    <a:lnTo>
                      <a:pt x="168" y="340"/>
                    </a:lnTo>
                    <a:lnTo>
                      <a:pt x="186" y="356"/>
                    </a:lnTo>
                    <a:lnTo>
                      <a:pt x="186" y="356"/>
                    </a:lnTo>
                    <a:lnTo>
                      <a:pt x="202" y="374"/>
                    </a:lnTo>
                    <a:lnTo>
                      <a:pt x="218" y="392"/>
                    </a:lnTo>
                    <a:lnTo>
                      <a:pt x="218" y="392"/>
                    </a:lnTo>
                    <a:lnTo>
                      <a:pt x="232" y="414"/>
                    </a:lnTo>
                    <a:lnTo>
                      <a:pt x="244" y="434"/>
                    </a:lnTo>
                    <a:lnTo>
                      <a:pt x="244" y="434"/>
                    </a:lnTo>
                    <a:lnTo>
                      <a:pt x="254" y="458"/>
                    </a:lnTo>
                    <a:lnTo>
                      <a:pt x="262" y="482"/>
                    </a:lnTo>
                    <a:lnTo>
                      <a:pt x="268" y="506"/>
                    </a:lnTo>
                    <a:lnTo>
                      <a:pt x="272" y="530"/>
                    </a:lnTo>
                    <a:lnTo>
                      <a:pt x="272" y="530"/>
                    </a:lnTo>
                    <a:lnTo>
                      <a:pt x="274" y="554"/>
                    </a:lnTo>
                    <a:lnTo>
                      <a:pt x="274" y="580"/>
                    </a:lnTo>
                    <a:lnTo>
                      <a:pt x="270" y="606"/>
                    </a:lnTo>
                    <a:lnTo>
                      <a:pt x="264" y="630"/>
                    </a:lnTo>
                    <a:lnTo>
                      <a:pt x="264" y="630"/>
                    </a:lnTo>
                    <a:lnTo>
                      <a:pt x="258" y="654"/>
                    </a:lnTo>
                    <a:lnTo>
                      <a:pt x="248" y="678"/>
                    </a:lnTo>
                    <a:lnTo>
                      <a:pt x="248" y="678"/>
                    </a:lnTo>
                    <a:lnTo>
                      <a:pt x="244" y="684"/>
                    </a:lnTo>
                    <a:lnTo>
                      <a:pt x="244" y="688"/>
                    </a:lnTo>
                    <a:lnTo>
                      <a:pt x="244" y="690"/>
                    </a:lnTo>
                    <a:lnTo>
                      <a:pt x="244" y="690"/>
                    </a:lnTo>
                    <a:lnTo>
                      <a:pt x="254" y="710"/>
                    </a:lnTo>
                    <a:lnTo>
                      <a:pt x="254" y="710"/>
                    </a:lnTo>
                    <a:lnTo>
                      <a:pt x="310" y="828"/>
                    </a:lnTo>
                    <a:lnTo>
                      <a:pt x="310" y="828"/>
                    </a:lnTo>
                    <a:lnTo>
                      <a:pt x="312" y="830"/>
                    </a:lnTo>
                    <a:lnTo>
                      <a:pt x="312" y="830"/>
                    </a:lnTo>
                    <a:lnTo>
                      <a:pt x="314" y="830"/>
                    </a:lnTo>
                    <a:lnTo>
                      <a:pt x="314" y="830"/>
                    </a:lnTo>
                    <a:lnTo>
                      <a:pt x="336" y="830"/>
                    </a:lnTo>
                    <a:lnTo>
                      <a:pt x="336" y="830"/>
                    </a:lnTo>
                    <a:lnTo>
                      <a:pt x="408" y="828"/>
                    </a:lnTo>
                    <a:lnTo>
                      <a:pt x="408" y="828"/>
                    </a:lnTo>
                    <a:lnTo>
                      <a:pt x="474" y="826"/>
                    </a:lnTo>
                    <a:lnTo>
                      <a:pt x="474" y="826"/>
                    </a:lnTo>
                    <a:lnTo>
                      <a:pt x="480" y="826"/>
                    </a:lnTo>
                    <a:lnTo>
                      <a:pt x="480" y="826"/>
                    </a:lnTo>
                    <a:lnTo>
                      <a:pt x="484" y="826"/>
                    </a:lnTo>
                    <a:lnTo>
                      <a:pt x="484" y="826"/>
                    </a:lnTo>
                    <a:lnTo>
                      <a:pt x="488" y="820"/>
                    </a:lnTo>
                    <a:lnTo>
                      <a:pt x="492" y="812"/>
                    </a:lnTo>
                    <a:lnTo>
                      <a:pt x="492" y="812"/>
                    </a:lnTo>
                    <a:lnTo>
                      <a:pt x="496" y="802"/>
                    </a:lnTo>
                    <a:lnTo>
                      <a:pt x="496" y="802"/>
                    </a:lnTo>
                    <a:lnTo>
                      <a:pt x="516" y="756"/>
                    </a:lnTo>
                    <a:lnTo>
                      <a:pt x="524" y="732"/>
                    </a:lnTo>
                    <a:lnTo>
                      <a:pt x="532" y="708"/>
                    </a:lnTo>
                    <a:lnTo>
                      <a:pt x="532" y="708"/>
                    </a:lnTo>
                    <a:lnTo>
                      <a:pt x="544" y="658"/>
                    </a:lnTo>
                    <a:lnTo>
                      <a:pt x="550" y="608"/>
                    </a:lnTo>
                    <a:lnTo>
                      <a:pt x="552" y="556"/>
                    </a:lnTo>
                    <a:lnTo>
                      <a:pt x="550" y="506"/>
                    </a:lnTo>
                    <a:lnTo>
                      <a:pt x="550" y="506"/>
                    </a:lnTo>
                    <a:lnTo>
                      <a:pt x="542" y="456"/>
                    </a:lnTo>
                    <a:lnTo>
                      <a:pt x="538" y="432"/>
                    </a:lnTo>
                    <a:lnTo>
                      <a:pt x="532" y="408"/>
                    </a:lnTo>
                    <a:lnTo>
                      <a:pt x="532" y="408"/>
                    </a:lnTo>
                    <a:lnTo>
                      <a:pt x="514" y="358"/>
                    </a:lnTo>
                    <a:lnTo>
                      <a:pt x="494" y="312"/>
                    </a:lnTo>
                    <a:lnTo>
                      <a:pt x="494" y="312"/>
                    </a:lnTo>
                    <a:lnTo>
                      <a:pt x="482" y="288"/>
                    </a:lnTo>
                    <a:lnTo>
                      <a:pt x="470" y="266"/>
                    </a:lnTo>
                    <a:lnTo>
                      <a:pt x="456" y="244"/>
                    </a:lnTo>
                    <a:lnTo>
                      <a:pt x="440" y="224"/>
                    </a:lnTo>
                    <a:lnTo>
                      <a:pt x="424" y="204"/>
                    </a:lnTo>
                    <a:lnTo>
                      <a:pt x="408" y="184"/>
                    </a:lnTo>
                    <a:lnTo>
                      <a:pt x="372" y="148"/>
                    </a:lnTo>
                    <a:lnTo>
                      <a:pt x="372" y="148"/>
                    </a:lnTo>
                    <a:lnTo>
                      <a:pt x="332" y="116"/>
                    </a:lnTo>
                    <a:lnTo>
                      <a:pt x="290" y="86"/>
                    </a:lnTo>
                    <a:lnTo>
                      <a:pt x="246" y="62"/>
                    </a:lnTo>
                    <a:lnTo>
                      <a:pt x="224" y="50"/>
                    </a:lnTo>
                    <a:lnTo>
                      <a:pt x="200" y="40"/>
                    </a:lnTo>
                    <a:lnTo>
                      <a:pt x="200" y="40"/>
                    </a:lnTo>
                    <a:lnTo>
                      <a:pt x="152" y="24"/>
                    </a:lnTo>
                    <a:lnTo>
                      <a:pt x="102" y="12"/>
                    </a:lnTo>
                    <a:lnTo>
                      <a:pt x="52" y="4"/>
                    </a:lnTo>
                    <a:lnTo>
                      <a:pt x="0" y="0"/>
                    </a:lnTo>
                    <a:close/>
                  </a:path>
                </a:pathLst>
              </a:custGeom>
              <a:solidFill>
                <a:srgbClr val="0094C8"/>
              </a:solidFill>
              <a:ln w="9525">
                <a:noFill/>
                <a:round/>
                <a:headEnd/>
                <a:tailEnd/>
              </a:ln>
            </p:spPr>
            <p:txBody>
              <a:bodyPr/>
              <a:lstStyle/>
              <a:p>
                <a:pPr>
                  <a:defRPr/>
                </a:pPr>
                <a:endParaRPr lang="zh-CN" altLang="en-US">
                  <a:ea typeface="宋体" pitchFamily="2" charset="-122"/>
                </a:endParaRPr>
              </a:p>
            </p:txBody>
          </p:sp>
        </p:grpSp>
        <p:sp>
          <p:nvSpPr>
            <p:cNvPr id="58" name="TextBox 57"/>
            <p:cNvSpPr txBox="1"/>
            <p:nvPr/>
          </p:nvSpPr>
          <p:spPr>
            <a:xfrm>
              <a:off x="4858437" y="4857038"/>
              <a:ext cx="2003439" cy="339727"/>
            </a:xfrm>
            <a:prstGeom prst="rect">
              <a:avLst/>
            </a:prstGeom>
            <a:noFill/>
          </p:spPr>
          <p:txBody>
            <a:bodyPr>
              <a:spAutoFit/>
            </a:bodyPr>
            <a:lstStyle/>
            <a:p>
              <a:pPr fontAlgn="auto">
                <a:spcBef>
                  <a:spcPts val="0"/>
                </a:spcBef>
                <a:spcAft>
                  <a:spcPts val="0"/>
                </a:spcAft>
                <a:defRPr/>
              </a:pPr>
              <a:r>
                <a:rPr lang="zh-CN" altLang="en-US" sz="1600" kern="0"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良</a:t>
              </a:r>
              <a:r>
                <a:rPr lang="zh-CN" altLang="en-US" sz="1600" kern="0" dirty="0" smtClean="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粒度</a:t>
              </a:r>
              <a:r>
                <a:rPr lang="zh-CN" altLang="en-US" sz="1600" kern="0"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封装原则</a:t>
              </a:r>
            </a:p>
          </p:txBody>
        </p:sp>
        <p:sp>
          <p:nvSpPr>
            <p:cNvPr id="59" name="TextBox 58"/>
            <p:cNvSpPr txBox="1"/>
            <p:nvPr/>
          </p:nvSpPr>
          <p:spPr>
            <a:xfrm>
              <a:off x="6712649" y="2999650"/>
              <a:ext cx="928694" cy="585792"/>
            </a:xfrm>
            <a:prstGeom prst="rect">
              <a:avLst/>
            </a:prstGeom>
            <a:noFill/>
          </p:spPr>
          <p:txBody>
            <a:bodyPr>
              <a:spAutoFit/>
            </a:bodyPr>
            <a:lstStyle/>
            <a:p>
              <a:pPr fontAlgn="auto">
                <a:spcBef>
                  <a:spcPts val="0"/>
                </a:spcBef>
                <a:spcAft>
                  <a:spcPts val="0"/>
                </a:spcAft>
                <a:defRPr/>
              </a:pPr>
              <a:r>
                <a:rPr lang="zh-CN" altLang="en-US" sz="1600" kern="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松耦合</a:t>
              </a:r>
              <a:r>
                <a:rPr lang="en-US" altLang="zh-CN" sz="1600" kern="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
              </a:r>
              <a:br>
                <a:rPr lang="en-US" altLang="zh-CN" sz="1600" kern="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br>
              <a:r>
                <a:rPr lang="zh-CN" altLang="en-US" sz="1600" kern="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原则</a:t>
              </a:r>
            </a:p>
          </p:txBody>
        </p:sp>
        <p:sp>
          <p:nvSpPr>
            <p:cNvPr id="60" name="TextBox 59"/>
            <p:cNvSpPr txBox="1"/>
            <p:nvPr/>
          </p:nvSpPr>
          <p:spPr>
            <a:xfrm>
              <a:off x="4358371" y="2375758"/>
              <a:ext cx="1500197" cy="338139"/>
            </a:xfrm>
            <a:prstGeom prst="rect">
              <a:avLst/>
            </a:prstGeom>
            <a:noFill/>
          </p:spPr>
          <p:txBody>
            <a:bodyPr>
              <a:spAutoFit/>
            </a:bodyPr>
            <a:lstStyle/>
            <a:p>
              <a:pPr fontAlgn="auto">
                <a:spcBef>
                  <a:spcPts val="0"/>
                </a:spcBef>
                <a:spcAft>
                  <a:spcPts val="0"/>
                </a:spcAft>
                <a:defRPr/>
              </a:pPr>
              <a:r>
                <a:rPr lang="zh-CN" altLang="en-US" sz="1600" kern="0"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标准化原则</a:t>
              </a:r>
            </a:p>
          </p:txBody>
        </p:sp>
      </p:grpSp>
      <p:grpSp>
        <p:nvGrpSpPr>
          <p:cNvPr id="64" name="组合 119"/>
          <p:cNvGrpSpPr>
            <a:grpSpLocks/>
          </p:cNvGrpSpPr>
          <p:nvPr/>
        </p:nvGrpSpPr>
        <p:grpSpPr bwMode="auto">
          <a:xfrm>
            <a:off x="-214313" y="1143000"/>
            <a:ext cx="1857376" cy="544513"/>
            <a:chOff x="-214346" y="1142984"/>
            <a:chExt cx="1857388" cy="544513"/>
          </a:xfrm>
        </p:grpSpPr>
        <p:grpSp>
          <p:nvGrpSpPr>
            <p:cNvPr id="65" name="组合 62"/>
            <p:cNvGrpSpPr>
              <a:grpSpLocks/>
            </p:cNvGrpSpPr>
            <p:nvPr/>
          </p:nvGrpSpPr>
          <p:grpSpPr bwMode="auto">
            <a:xfrm>
              <a:off x="214282" y="1142984"/>
              <a:ext cx="1428760" cy="531789"/>
              <a:chOff x="5286380" y="2182831"/>
              <a:chExt cx="1428760" cy="531789"/>
            </a:xfrm>
          </p:grpSpPr>
          <p:sp>
            <p:nvSpPr>
              <p:cNvPr id="67" name="圆角矩形 66"/>
              <p:cNvSpPr/>
              <p:nvPr/>
            </p:nvSpPr>
            <p:spPr bwMode="auto">
              <a:xfrm>
                <a:off x="5286381" y="2182831"/>
                <a:ext cx="1428759" cy="531813"/>
              </a:xfrm>
              <a:prstGeom prst="roundRect">
                <a:avLst>
                  <a:gd name="adj" fmla="val 3807"/>
                </a:avLst>
              </a:prstGeom>
              <a:solidFill>
                <a:srgbClr val="00B0F0"/>
              </a:solidFill>
              <a:ln w="9525" cap="flat" cmpd="sng" algn="ctr">
                <a:solidFill>
                  <a:srgbClr val="00B0F0"/>
                </a:solidFill>
                <a:prstDash val="solid"/>
                <a:headEnd/>
                <a:tailEnd type="oval" w="med" len="med"/>
              </a:ln>
              <a:effectLst>
                <a:outerShdw blurRad="40000" dist="20000" dir="5400000" rotWithShape="0">
                  <a:srgbClr val="000000">
                    <a:alpha val="38000"/>
                  </a:srgbClr>
                </a:outerShdw>
              </a:effectLst>
            </p:spPr>
            <p:txBody>
              <a:bodyPr wrap="none" anchor="ctr"/>
              <a:lstStyle/>
              <a:p>
                <a:pPr algn="r" fontAlgn="auto">
                  <a:spcBef>
                    <a:spcPct val="50000"/>
                  </a:spcBef>
                  <a:spcAft>
                    <a:spcPts val="0"/>
                  </a:spcAft>
                  <a:defRPr/>
                </a:pPr>
                <a:endParaRPr lang="zh-CN" altLang="en-US" sz="1200" kern="0">
                  <a:ln w="18415" cmpd="sng">
                    <a:solidFill>
                      <a:srgbClr val="FFFFFF"/>
                    </a:solidFill>
                    <a:prstDash val="solid"/>
                  </a:ln>
                  <a:solidFill>
                    <a:srgbClr val="FF0000"/>
                  </a:solidFill>
                  <a:latin typeface="微软雅黑" pitchFamily="34" charset="-122"/>
                  <a:ea typeface="微软雅黑" pitchFamily="34" charset="-122"/>
                </a:endParaRPr>
              </a:p>
            </p:txBody>
          </p:sp>
          <p:sp>
            <p:nvSpPr>
              <p:cNvPr id="68" name="矩形 67"/>
              <p:cNvSpPr/>
              <p:nvPr/>
            </p:nvSpPr>
            <p:spPr>
              <a:xfrm>
                <a:off x="5286381" y="2254269"/>
                <a:ext cx="1428759" cy="369887"/>
              </a:xfrm>
              <a:prstGeom prst="rect">
                <a:avLst/>
              </a:prstGeom>
            </p:spPr>
            <p:txBody>
              <a:bodyPr>
                <a:spAutoFit/>
              </a:bodyPr>
              <a:lstStyle/>
              <a:p>
                <a:pPr algn="ctr">
                  <a:defRPr/>
                </a:pPr>
                <a:r>
                  <a:rPr lang="zh-CN" altLang="en-US"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一个中心</a:t>
                </a:r>
              </a:p>
            </p:txBody>
          </p:sp>
        </p:grpSp>
        <p:sp>
          <p:nvSpPr>
            <p:cNvPr id="66" name="AutoShape 49"/>
            <p:cNvSpPr>
              <a:spLocks/>
            </p:cNvSpPr>
            <p:nvPr/>
          </p:nvSpPr>
          <p:spPr bwMode="black">
            <a:xfrm>
              <a:off x="-214346" y="1142984"/>
              <a:ext cx="1857388" cy="544513"/>
            </a:xfrm>
            <a:prstGeom prst="accentCallout2">
              <a:avLst>
                <a:gd name="adj1" fmla="val 20991"/>
                <a:gd name="adj2" fmla="val 104255"/>
                <a:gd name="adj3" fmla="val 20991"/>
                <a:gd name="adj4" fmla="val 109218"/>
                <a:gd name="adj5" fmla="val 401105"/>
                <a:gd name="adj6" fmla="val 302375"/>
              </a:avLst>
            </a:prstGeom>
            <a:noFill/>
            <a:ln w="9525">
              <a:solidFill>
                <a:srgbClr val="FF6600"/>
              </a:solidFill>
              <a:miter lim="800000"/>
              <a:headEnd/>
              <a:tailEnd type="triangle"/>
            </a:ln>
            <a:effectLst/>
          </p:spPr>
          <p:txBody>
            <a:bodyPr anchor="ctr"/>
            <a:lstStyle/>
            <a:p>
              <a:pPr algn="r" fontAlgn="auto">
                <a:lnSpc>
                  <a:spcPct val="90000"/>
                </a:lnSpc>
                <a:spcBef>
                  <a:spcPts val="0"/>
                </a:spcBef>
                <a:spcAft>
                  <a:spcPts val="0"/>
                </a:spcAft>
                <a:defRPr/>
              </a:pPr>
              <a:endParaRPr lang="en-US" altLang="zh-CN" b="1" kern="0">
                <a:solidFill>
                  <a:sysClr val="windowText" lastClr="000000"/>
                </a:solidFill>
                <a:latin typeface="+mn-lt"/>
                <a:ea typeface="黑体" pitchFamily="2" charset="-122"/>
              </a:endParaRPr>
            </a:p>
          </p:txBody>
        </p:sp>
      </p:grpSp>
      <p:grpSp>
        <p:nvGrpSpPr>
          <p:cNvPr id="69" name="组合 120"/>
          <p:cNvGrpSpPr>
            <a:grpSpLocks/>
          </p:cNvGrpSpPr>
          <p:nvPr/>
        </p:nvGrpSpPr>
        <p:grpSpPr bwMode="auto">
          <a:xfrm>
            <a:off x="-214313" y="1857375"/>
            <a:ext cx="1857376" cy="544513"/>
            <a:chOff x="-214346" y="1857364"/>
            <a:chExt cx="1857388" cy="544513"/>
          </a:xfrm>
        </p:grpSpPr>
        <p:grpSp>
          <p:nvGrpSpPr>
            <p:cNvPr id="70" name="组合 59"/>
            <p:cNvGrpSpPr>
              <a:grpSpLocks/>
            </p:cNvGrpSpPr>
            <p:nvPr/>
          </p:nvGrpSpPr>
          <p:grpSpPr bwMode="auto">
            <a:xfrm>
              <a:off x="214282" y="1857364"/>
              <a:ext cx="1428760" cy="531789"/>
              <a:chOff x="5286380" y="2182831"/>
              <a:chExt cx="1428760" cy="531789"/>
            </a:xfrm>
          </p:grpSpPr>
          <p:sp>
            <p:nvSpPr>
              <p:cNvPr id="72" name="圆角矩形 71"/>
              <p:cNvSpPr/>
              <p:nvPr/>
            </p:nvSpPr>
            <p:spPr bwMode="auto">
              <a:xfrm>
                <a:off x="5286381" y="2182831"/>
                <a:ext cx="1428759" cy="531813"/>
              </a:xfrm>
              <a:prstGeom prst="roundRect">
                <a:avLst>
                  <a:gd name="adj" fmla="val 3807"/>
                </a:avLst>
              </a:prstGeom>
              <a:solidFill>
                <a:srgbClr val="00B0F0"/>
              </a:solidFill>
              <a:ln w="9525" cap="flat" cmpd="sng" algn="ctr">
                <a:solidFill>
                  <a:srgbClr val="00B0F0"/>
                </a:solidFill>
                <a:prstDash val="solid"/>
                <a:headEnd/>
                <a:tailEnd type="oval" w="med" len="med"/>
              </a:ln>
              <a:effectLst>
                <a:outerShdw blurRad="40000" dist="20000" dir="5400000" rotWithShape="0">
                  <a:srgbClr val="000000">
                    <a:alpha val="38000"/>
                  </a:srgbClr>
                </a:outerShdw>
              </a:effectLst>
            </p:spPr>
            <p:txBody>
              <a:bodyPr wrap="none" anchor="ctr"/>
              <a:lstStyle/>
              <a:p>
                <a:pPr algn="r" fontAlgn="auto">
                  <a:spcBef>
                    <a:spcPct val="50000"/>
                  </a:spcBef>
                  <a:spcAft>
                    <a:spcPts val="0"/>
                  </a:spcAft>
                  <a:defRPr/>
                </a:pPr>
                <a:endParaRPr lang="zh-CN" altLang="en-US" sz="1200" kern="0">
                  <a:ln w="18415" cmpd="sng">
                    <a:solidFill>
                      <a:srgbClr val="FFFFFF"/>
                    </a:solidFill>
                    <a:prstDash val="solid"/>
                  </a:ln>
                  <a:solidFill>
                    <a:srgbClr val="FF0000"/>
                  </a:solidFill>
                  <a:latin typeface="微软雅黑" pitchFamily="34" charset="-122"/>
                  <a:ea typeface="微软雅黑" pitchFamily="34" charset="-122"/>
                </a:endParaRPr>
              </a:p>
            </p:txBody>
          </p:sp>
          <p:sp>
            <p:nvSpPr>
              <p:cNvPr id="73" name="矩形 72"/>
              <p:cNvSpPr/>
              <p:nvPr/>
            </p:nvSpPr>
            <p:spPr>
              <a:xfrm>
                <a:off x="5286381" y="2254269"/>
                <a:ext cx="1428759" cy="369887"/>
              </a:xfrm>
              <a:prstGeom prst="rect">
                <a:avLst/>
              </a:prstGeom>
            </p:spPr>
            <p:txBody>
              <a:bodyPr>
                <a:spAutoFit/>
              </a:bodyPr>
              <a:lstStyle/>
              <a:p>
                <a:pPr algn="ctr">
                  <a:defRPr/>
                </a:pPr>
                <a:r>
                  <a:rPr lang="zh-CN" altLang="en-US"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两个基本点</a:t>
                </a:r>
              </a:p>
            </p:txBody>
          </p:sp>
        </p:grpSp>
        <p:sp>
          <p:nvSpPr>
            <p:cNvPr id="71" name="AutoShape 49"/>
            <p:cNvSpPr>
              <a:spLocks/>
            </p:cNvSpPr>
            <p:nvPr/>
          </p:nvSpPr>
          <p:spPr bwMode="black">
            <a:xfrm>
              <a:off x="-214346" y="1857364"/>
              <a:ext cx="1857388" cy="544513"/>
            </a:xfrm>
            <a:prstGeom prst="accentCallout2">
              <a:avLst>
                <a:gd name="adj1" fmla="val 20991"/>
                <a:gd name="adj2" fmla="val 104255"/>
                <a:gd name="adj3" fmla="val 20991"/>
                <a:gd name="adj4" fmla="val 109218"/>
                <a:gd name="adj5" fmla="val 324772"/>
                <a:gd name="adj6" fmla="val 270408"/>
              </a:avLst>
            </a:prstGeom>
            <a:noFill/>
            <a:ln w="9525">
              <a:solidFill>
                <a:schemeClr val="accent5">
                  <a:lumMod val="50000"/>
                </a:schemeClr>
              </a:solidFill>
              <a:miter lim="800000"/>
              <a:headEnd/>
              <a:tailEnd type="triangle"/>
            </a:ln>
            <a:effectLst/>
          </p:spPr>
          <p:txBody>
            <a:bodyPr anchor="ctr"/>
            <a:lstStyle/>
            <a:p>
              <a:pPr algn="r" fontAlgn="auto">
                <a:lnSpc>
                  <a:spcPct val="90000"/>
                </a:lnSpc>
                <a:spcBef>
                  <a:spcPts val="0"/>
                </a:spcBef>
                <a:spcAft>
                  <a:spcPts val="0"/>
                </a:spcAft>
                <a:defRPr/>
              </a:pPr>
              <a:endParaRPr lang="en-US" altLang="zh-CN" b="1" kern="0">
                <a:solidFill>
                  <a:sysClr val="windowText" lastClr="000000"/>
                </a:solidFill>
                <a:latin typeface="+mn-lt"/>
                <a:ea typeface="黑体" pitchFamily="2" charset="-122"/>
              </a:endParaRPr>
            </a:p>
          </p:txBody>
        </p:sp>
      </p:grpSp>
      <p:grpSp>
        <p:nvGrpSpPr>
          <p:cNvPr id="74" name="组合 121"/>
          <p:cNvGrpSpPr>
            <a:grpSpLocks/>
          </p:cNvGrpSpPr>
          <p:nvPr/>
        </p:nvGrpSpPr>
        <p:grpSpPr bwMode="auto">
          <a:xfrm>
            <a:off x="-214313" y="2540000"/>
            <a:ext cx="1857376" cy="576263"/>
            <a:chOff x="-214346" y="2540021"/>
            <a:chExt cx="1857388" cy="576236"/>
          </a:xfrm>
        </p:grpSpPr>
        <p:grpSp>
          <p:nvGrpSpPr>
            <p:cNvPr id="75" name="组合 65"/>
            <p:cNvGrpSpPr>
              <a:grpSpLocks/>
            </p:cNvGrpSpPr>
            <p:nvPr/>
          </p:nvGrpSpPr>
          <p:grpSpPr bwMode="auto">
            <a:xfrm>
              <a:off x="214282" y="2540021"/>
              <a:ext cx="1428760" cy="531789"/>
              <a:chOff x="5286380" y="2182831"/>
              <a:chExt cx="1428760" cy="531789"/>
            </a:xfrm>
          </p:grpSpPr>
          <p:sp>
            <p:nvSpPr>
              <p:cNvPr id="77" name="圆角矩形 76"/>
              <p:cNvSpPr/>
              <p:nvPr/>
            </p:nvSpPr>
            <p:spPr bwMode="auto">
              <a:xfrm>
                <a:off x="5286381" y="2182831"/>
                <a:ext cx="1428759" cy="531788"/>
              </a:xfrm>
              <a:prstGeom prst="roundRect">
                <a:avLst>
                  <a:gd name="adj" fmla="val 3807"/>
                </a:avLst>
              </a:prstGeom>
              <a:solidFill>
                <a:srgbClr val="00B0F0"/>
              </a:solidFill>
              <a:ln w="9525" cap="flat" cmpd="sng" algn="ctr">
                <a:solidFill>
                  <a:srgbClr val="00B0F0"/>
                </a:solidFill>
                <a:prstDash val="solid"/>
                <a:headEnd/>
                <a:tailEnd type="oval" w="med" len="med"/>
              </a:ln>
              <a:effectLst>
                <a:outerShdw blurRad="40000" dist="20000" dir="5400000" rotWithShape="0">
                  <a:srgbClr val="000000">
                    <a:alpha val="38000"/>
                  </a:srgbClr>
                </a:outerShdw>
              </a:effectLst>
            </p:spPr>
            <p:txBody>
              <a:bodyPr wrap="none" anchor="ctr"/>
              <a:lstStyle/>
              <a:p>
                <a:pPr algn="r" fontAlgn="auto">
                  <a:spcBef>
                    <a:spcPct val="50000"/>
                  </a:spcBef>
                  <a:spcAft>
                    <a:spcPts val="0"/>
                  </a:spcAft>
                  <a:defRPr/>
                </a:pPr>
                <a:endParaRPr lang="zh-CN" altLang="en-US" sz="1200" kern="0">
                  <a:ln w="18415" cmpd="sng">
                    <a:solidFill>
                      <a:srgbClr val="FFFFFF"/>
                    </a:solidFill>
                    <a:prstDash val="solid"/>
                  </a:ln>
                  <a:solidFill>
                    <a:srgbClr val="FF0000"/>
                  </a:solidFill>
                  <a:latin typeface="微软雅黑" pitchFamily="34" charset="-122"/>
                  <a:ea typeface="微软雅黑" pitchFamily="34" charset="-122"/>
                </a:endParaRPr>
              </a:p>
            </p:txBody>
          </p:sp>
          <p:sp>
            <p:nvSpPr>
              <p:cNvPr id="78" name="矩形 77"/>
              <p:cNvSpPr/>
              <p:nvPr/>
            </p:nvSpPr>
            <p:spPr>
              <a:xfrm>
                <a:off x="5286381" y="2254266"/>
                <a:ext cx="1428759" cy="369870"/>
              </a:xfrm>
              <a:prstGeom prst="rect">
                <a:avLst/>
              </a:prstGeom>
            </p:spPr>
            <p:txBody>
              <a:bodyPr>
                <a:spAutoFit/>
              </a:bodyPr>
              <a:lstStyle/>
              <a:p>
                <a:pPr algn="ctr">
                  <a:defRPr/>
                </a:pPr>
                <a:r>
                  <a:rPr lang="zh-CN" altLang="en-US">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三个原则</a:t>
                </a:r>
              </a:p>
            </p:txBody>
          </p:sp>
        </p:grpSp>
        <p:sp>
          <p:nvSpPr>
            <p:cNvPr id="76" name="AutoShape 49"/>
            <p:cNvSpPr>
              <a:spLocks/>
            </p:cNvSpPr>
            <p:nvPr/>
          </p:nvSpPr>
          <p:spPr bwMode="black">
            <a:xfrm>
              <a:off x="-214346" y="2571770"/>
              <a:ext cx="1857388" cy="544487"/>
            </a:xfrm>
            <a:prstGeom prst="accentCallout2">
              <a:avLst>
                <a:gd name="adj1" fmla="val 20991"/>
                <a:gd name="adj2" fmla="val 104255"/>
                <a:gd name="adj3" fmla="val 20991"/>
                <a:gd name="adj4" fmla="val 109218"/>
                <a:gd name="adj5" fmla="val 213547"/>
                <a:gd name="adj6" fmla="val 213504"/>
              </a:avLst>
            </a:prstGeom>
            <a:noFill/>
            <a:ln w="9525">
              <a:solidFill>
                <a:srgbClr val="00B0F0"/>
              </a:solidFill>
              <a:miter lim="800000"/>
              <a:headEnd/>
              <a:tailEnd type="triangle"/>
            </a:ln>
            <a:effectLst/>
          </p:spPr>
          <p:txBody>
            <a:bodyPr anchor="ctr"/>
            <a:lstStyle/>
            <a:p>
              <a:pPr algn="r" fontAlgn="auto">
                <a:lnSpc>
                  <a:spcPct val="90000"/>
                </a:lnSpc>
                <a:spcBef>
                  <a:spcPts val="0"/>
                </a:spcBef>
                <a:spcAft>
                  <a:spcPts val="0"/>
                </a:spcAft>
                <a:defRPr/>
              </a:pPr>
              <a:endParaRPr lang="en-US" altLang="zh-CN" b="1" kern="0">
                <a:solidFill>
                  <a:sysClr val="windowText" lastClr="000000"/>
                </a:solidFill>
                <a:latin typeface="+mn-lt"/>
                <a:ea typeface="黑体" pitchFamily="2" charset="-122"/>
              </a:endParaRPr>
            </a:p>
          </p:txBody>
        </p:sp>
      </p:grpSp>
      <p:grpSp>
        <p:nvGrpSpPr>
          <p:cNvPr id="79" name="组合 122"/>
          <p:cNvGrpSpPr>
            <a:grpSpLocks/>
          </p:cNvGrpSpPr>
          <p:nvPr/>
        </p:nvGrpSpPr>
        <p:grpSpPr bwMode="auto">
          <a:xfrm>
            <a:off x="-214313" y="3214688"/>
            <a:ext cx="1857376" cy="544512"/>
            <a:chOff x="-214346" y="3214686"/>
            <a:chExt cx="1857388" cy="544513"/>
          </a:xfrm>
        </p:grpSpPr>
        <p:grpSp>
          <p:nvGrpSpPr>
            <p:cNvPr id="80" name="组合 106"/>
            <p:cNvGrpSpPr>
              <a:grpSpLocks/>
            </p:cNvGrpSpPr>
            <p:nvPr/>
          </p:nvGrpSpPr>
          <p:grpSpPr bwMode="auto">
            <a:xfrm>
              <a:off x="214282" y="3214686"/>
              <a:ext cx="1428760" cy="531789"/>
              <a:chOff x="5286380" y="2182831"/>
              <a:chExt cx="1428760" cy="531789"/>
            </a:xfrm>
          </p:grpSpPr>
          <p:sp>
            <p:nvSpPr>
              <p:cNvPr id="82" name="圆角矩形 81"/>
              <p:cNvSpPr/>
              <p:nvPr/>
            </p:nvSpPr>
            <p:spPr bwMode="auto">
              <a:xfrm>
                <a:off x="5286381" y="2182831"/>
                <a:ext cx="1428759" cy="531813"/>
              </a:xfrm>
              <a:prstGeom prst="roundRect">
                <a:avLst>
                  <a:gd name="adj" fmla="val 3807"/>
                </a:avLst>
              </a:prstGeom>
              <a:solidFill>
                <a:srgbClr val="00B0F0"/>
              </a:solidFill>
              <a:ln w="9525" cap="flat" cmpd="sng" algn="ctr">
                <a:solidFill>
                  <a:srgbClr val="00B0F0"/>
                </a:solidFill>
                <a:prstDash val="solid"/>
                <a:headEnd/>
                <a:tailEnd type="oval" w="med" len="med"/>
              </a:ln>
              <a:effectLst>
                <a:outerShdw blurRad="40000" dist="20000" dir="5400000" rotWithShape="0">
                  <a:srgbClr val="000000">
                    <a:alpha val="38000"/>
                  </a:srgbClr>
                </a:outerShdw>
              </a:effectLst>
            </p:spPr>
            <p:txBody>
              <a:bodyPr wrap="none" anchor="ctr"/>
              <a:lstStyle/>
              <a:p>
                <a:pPr algn="r" fontAlgn="auto">
                  <a:spcBef>
                    <a:spcPct val="50000"/>
                  </a:spcBef>
                  <a:spcAft>
                    <a:spcPts val="0"/>
                  </a:spcAft>
                  <a:defRPr/>
                </a:pPr>
                <a:endParaRPr lang="zh-CN" altLang="en-US" sz="1200" kern="0">
                  <a:ln w="18415" cmpd="sng">
                    <a:solidFill>
                      <a:srgbClr val="FFFFFF"/>
                    </a:solidFill>
                    <a:prstDash val="solid"/>
                  </a:ln>
                  <a:solidFill>
                    <a:srgbClr val="FF0000"/>
                  </a:solidFill>
                  <a:latin typeface="微软雅黑" pitchFamily="34" charset="-122"/>
                  <a:ea typeface="微软雅黑" pitchFamily="34" charset="-122"/>
                </a:endParaRPr>
              </a:p>
            </p:txBody>
          </p:sp>
          <p:sp>
            <p:nvSpPr>
              <p:cNvPr id="83" name="矩形 82"/>
              <p:cNvSpPr/>
              <p:nvPr/>
            </p:nvSpPr>
            <p:spPr>
              <a:xfrm>
                <a:off x="5286381" y="2254268"/>
                <a:ext cx="1428759" cy="369889"/>
              </a:xfrm>
              <a:prstGeom prst="rect">
                <a:avLst/>
              </a:prstGeom>
            </p:spPr>
            <p:txBody>
              <a:bodyPr>
                <a:spAutoFit/>
              </a:bodyPr>
              <a:lstStyle/>
              <a:p>
                <a:pPr algn="ctr">
                  <a:defRPr/>
                </a:pPr>
                <a:r>
                  <a:rPr lang="zh-CN" altLang="en-US">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四个变化</a:t>
                </a:r>
              </a:p>
            </p:txBody>
          </p:sp>
        </p:grpSp>
        <p:sp>
          <p:nvSpPr>
            <p:cNvPr id="81" name="AutoShape 49"/>
            <p:cNvSpPr>
              <a:spLocks/>
            </p:cNvSpPr>
            <p:nvPr/>
          </p:nvSpPr>
          <p:spPr bwMode="black">
            <a:xfrm>
              <a:off x="-214346" y="3214686"/>
              <a:ext cx="1857388" cy="544513"/>
            </a:xfrm>
            <a:prstGeom prst="accentCallout2">
              <a:avLst>
                <a:gd name="adj1" fmla="val 20991"/>
                <a:gd name="adj2" fmla="val 104255"/>
                <a:gd name="adj3" fmla="val 20991"/>
                <a:gd name="adj4" fmla="val 109218"/>
                <a:gd name="adj5" fmla="val 97959"/>
                <a:gd name="adj6" fmla="val 155323"/>
              </a:avLst>
            </a:prstGeom>
            <a:noFill/>
            <a:ln w="9525">
              <a:solidFill>
                <a:schemeClr val="bg1">
                  <a:lumMod val="50000"/>
                </a:schemeClr>
              </a:solidFill>
              <a:miter lim="800000"/>
              <a:headEnd/>
              <a:tailEnd type="triangle"/>
            </a:ln>
            <a:effectLst/>
          </p:spPr>
          <p:txBody>
            <a:bodyPr anchor="ctr"/>
            <a:lstStyle/>
            <a:p>
              <a:pPr algn="r" fontAlgn="auto">
                <a:lnSpc>
                  <a:spcPct val="90000"/>
                </a:lnSpc>
                <a:spcBef>
                  <a:spcPts val="0"/>
                </a:spcBef>
                <a:spcAft>
                  <a:spcPts val="0"/>
                </a:spcAft>
                <a:defRPr/>
              </a:pPr>
              <a:endParaRPr lang="en-US" altLang="zh-CN" b="1" kern="0">
                <a:solidFill>
                  <a:sysClr val="windowText" lastClr="000000"/>
                </a:solidFill>
                <a:latin typeface="+mn-lt"/>
                <a:ea typeface="黑体" pitchFamily="2" charset="-122"/>
              </a:endParaRPr>
            </a:p>
          </p:txBody>
        </p:sp>
      </p:grpSp>
    </p:spTree>
    <p:extLst>
      <p:ext uri="{BB962C8B-B14F-4D97-AF65-F5344CB8AC3E}">
        <p14:creationId xmlns:p14="http://schemas.microsoft.com/office/powerpoint/2010/main" val="88748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 calcmode="lin" valueType="num">
                                      <p:cBhvr>
                                        <p:cTn id="13" dur="500" fill="hold"/>
                                        <p:tgtEl>
                                          <p:spTgt spid="53"/>
                                        </p:tgtEl>
                                        <p:attrNameLst>
                                          <p:attrName>style.rotation</p:attrName>
                                        </p:attrNameLst>
                                      </p:cBhvr>
                                      <p:tavLst>
                                        <p:tav tm="0">
                                          <p:val>
                                            <p:fltVal val="360"/>
                                          </p:val>
                                        </p:tav>
                                        <p:tav tm="100000">
                                          <p:val>
                                            <p:fltVal val="0"/>
                                          </p:val>
                                        </p:tav>
                                      </p:tavLst>
                                    </p:anim>
                                    <p:animEffect transition="in" filter="fade">
                                      <p:cBhvr>
                                        <p:cTn id="14" dur="500"/>
                                        <p:tgtEl>
                                          <p:spTgt spid="5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wipe(left)">
                                      <p:cBhvr>
                                        <p:cTn id="19" dur="500"/>
                                        <p:tgtEl>
                                          <p:spTgt spid="69"/>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wipe(left)">
                                      <p:cBhvr>
                                        <p:cTn id="28" dur="500"/>
                                        <p:tgtEl>
                                          <p:spTgt spid="74"/>
                                        </p:tgtEl>
                                      </p:cBhvr>
                                    </p:animEffect>
                                  </p:childTnLst>
                                </p:cTn>
                              </p:par>
                            </p:childTnLst>
                          </p:cTn>
                        </p:par>
                        <p:par>
                          <p:cTn id="29" fill="hold">
                            <p:stCondLst>
                              <p:cond delay="500"/>
                            </p:stCondLst>
                            <p:childTnLst>
                              <p:par>
                                <p:cTn id="30" presetID="49" presetClass="entr" presetSubtype="0" decel="100000" fill="hold" nodeType="after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p:cTn id="32" dur="1000" fill="hold"/>
                                        <p:tgtEl>
                                          <p:spTgt spid="56"/>
                                        </p:tgtEl>
                                        <p:attrNameLst>
                                          <p:attrName>ppt_w</p:attrName>
                                        </p:attrNameLst>
                                      </p:cBhvr>
                                      <p:tavLst>
                                        <p:tav tm="0">
                                          <p:val>
                                            <p:fltVal val="0"/>
                                          </p:val>
                                        </p:tav>
                                        <p:tav tm="100000">
                                          <p:val>
                                            <p:strVal val="#ppt_w"/>
                                          </p:val>
                                        </p:tav>
                                      </p:tavLst>
                                    </p:anim>
                                    <p:anim calcmode="lin" valueType="num">
                                      <p:cBhvr>
                                        <p:cTn id="33" dur="1000" fill="hold"/>
                                        <p:tgtEl>
                                          <p:spTgt spid="56"/>
                                        </p:tgtEl>
                                        <p:attrNameLst>
                                          <p:attrName>ppt_h</p:attrName>
                                        </p:attrNameLst>
                                      </p:cBhvr>
                                      <p:tavLst>
                                        <p:tav tm="0">
                                          <p:val>
                                            <p:fltVal val="0"/>
                                          </p:val>
                                        </p:tav>
                                        <p:tav tm="100000">
                                          <p:val>
                                            <p:strVal val="#ppt_h"/>
                                          </p:val>
                                        </p:tav>
                                      </p:tavLst>
                                    </p:anim>
                                    <p:anim calcmode="lin" valueType="num">
                                      <p:cBhvr>
                                        <p:cTn id="34" dur="1000" fill="hold"/>
                                        <p:tgtEl>
                                          <p:spTgt spid="56"/>
                                        </p:tgtEl>
                                        <p:attrNameLst>
                                          <p:attrName>style.rotation</p:attrName>
                                        </p:attrNameLst>
                                      </p:cBhvr>
                                      <p:tavLst>
                                        <p:tav tm="0">
                                          <p:val>
                                            <p:fltVal val="360"/>
                                          </p:val>
                                        </p:tav>
                                        <p:tav tm="100000">
                                          <p:val>
                                            <p:fltVal val="0"/>
                                          </p:val>
                                        </p:tav>
                                      </p:tavLst>
                                    </p:anim>
                                    <p:animEffect transition="in" filter="fade">
                                      <p:cBhvr>
                                        <p:cTn id="35" dur="1000"/>
                                        <p:tgtEl>
                                          <p:spTgt spid="5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wipe(left)">
                                      <p:cBhvr>
                                        <p:cTn id="40" dur="500"/>
                                        <p:tgtEl>
                                          <p:spTgt spid="79"/>
                                        </p:tgtEl>
                                      </p:cBhvr>
                                    </p:animEffect>
                                  </p:childTnLst>
                                </p:cTn>
                              </p:par>
                            </p:childTnLst>
                          </p:cTn>
                        </p:par>
                        <p:par>
                          <p:cTn id="41" fill="hold">
                            <p:stCondLst>
                              <p:cond delay="500"/>
                            </p:stCondLst>
                            <p:childTnLst>
                              <p:par>
                                <p:cTn id="42" presetID="49" presetClass="entr" presetSubtype="0" decel="100000" fill="hold"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 calcmode="lin" valueType="num">
                                      <p:cBhvr>
                                        <p:cTn id="46" dur="500" fill="hold"/>
                                        <p:tgtEl>
                                          <p:spTgt spid="34"/>
                                        </p:tgtEl>
                                        <p:attrNameLst>
                                          <p:attrName>style.rotation</p:attrName>
                                        </p:attrNameLst>
                                      </p:cBhvr>
                                      <p:tavLst>
                                        <p:tav tm="0">
                                          <p:val>
                                            <p:fltVal val="360"/>
                                          </p:val>
                                        </p:tav>
                                        <p:tav tm="100000">
                                          <p:val>
                                            <p:fltVal val="0"/>
                                          </p:val>
                                        </p:tav>
                                      </p:tavLst>
                                    </p:anim>
                                    <p:animEffect transition="in" filter="fade">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7544" y="1412776"/>
            <a:ext cx="8229600" cy="4525963"/>
          </a:xfrm>
        </p:spPr>
        <p:txBody>
          <a:bodyPr>
            <a:normAutofit/>
          </a:bodyPr>
          <a:lstStyle/>
          <a:p>
            <a:pPr>
              <a:lnSpc>
                <a:spcPct val="200000"/>
              </a:lnSpc>
            </a:pPr>
            <a:r>
              <a:rPr lang="zh-CN" altLang="en-US" sz="2000" dirty="0" smtClean="0">
                <a:latin typeface="微软雅黑" pitchFamily="34" charset="-122"/>
                <a:ea typeface="微软雅黑" pitchFamily="34" charset="-122"/>
              </a:rPr>
              <a:t>面向服务的架构（</a:t>
            </a:r>
            <a:r>
              <a:rPr lang="en-US" altLang="zh-CN" sz="2000" dirty="0" smtClean="0">
                <a:latin typeface="微软雅黑" pitchFamily="34" charset="-122"/>
                <a:ea typeface="微软雅黑" pitchFamily="34" charset="-122"/>
              </a:rPr>
              <a:t>Service-Oriented Architecture , SAO</a:t>
            </a:r>
            <a:r>
              <a:rPr lang="zh-CN" altLang="en-US" sz="2000" dirty="0" smtClean="0">
                <a:latin typeface="微软雅黑" pitchFamily="34" charset="-122"/>
                <a:ea typeface="微软雅黑" pitchFamily="34" charset="-122"/>
              </a:rPr>
              <a:t>）是一种</a:t>
            </a:r>
            <a:r>
              <a:rPr lang="zh-CN" altLang="en-US" sz="2000" dirty="0" smtClean="0">
                <a:solidFill>
                  <a:srgbClr val="FF0000"/>
                </a:solidFill>
                <a:latin typeface="微软雅黑" pitchFamily="34" charset="-122"/>
                <a:ea typeface="微软雅黑" pitchFamily="34" charset="-122"/>
              </a:rPr>
              <a:t>设计方式</a:t>
            </a:r>
            <a:r>
              <a:rPr lang="zh-CN" altLang="en-US" sz="2000" dirty="0" smtClean="0">
                <a:latin typeface="微软雅黑" pitchFamily="34" charset="-122"/>
                <a:ea typeface="微软雅黑" pitchFamily="34" charset="-122"/>
              </a:rPr>
              <a:t>，它指导着业务服务在其生命周期中包括创建和使用的方方面面。</a:t>
            </a:r>
            <a:endParaRPr lang="en-US" altLang="zh-CN" sz="2000" dirty="0" smtClean="0">
              <a:latin typeface="微软雅黑" pitchFamily="34" charset="-122"/>
              <a:ea typeface="微软雅黑" pitchFamily="34" charset="-122"/>
            </a:endParaRPr>
          </a:p>
          <a:p>
            <a:pPr>
              <a:lnSpc>
                <a:spcPct val="200000"/>
              </a:lnSpc>
            </a:pPr>
            <a:endParaRPr lang="en-US" altLang="zh-CN" sz="2000" dirty="0" smtClean="0">
              <a:latin typeface="微软雅黑" pitchFamily="34" charset="-122"/>
              <a:ea typeface="微软雅黑" pitchFamily="34" charset="-122"/>
            </a:endParaRPr>
          </a:p>
          <a:p>
            <a:pPr>
              <a:lnSpc>
                <a:spcPct val="200000"/>
              </a:lnSpc>
            </a:pPr>
            <a:r>
              <a:rPr lang="en-US" altLang="zh-CN" sz="2000" dirty="0" smtClean="0">
                <a:latin typeface="微软雅黑" pitchFamily="34" charset="-122"/>
                <a:ea typeface="微软雅黑" pitchFamily="34" charset="-122"/>
              </a:rPr>
              <a:t>SOA</a:t>
            </a:r>
            <a:r>
              <a:rPr lang="zh-CN" altLang="en-US" sz="2000" dirty="0" smtClean="0">
                <a:latin typeface="微软雅黑" pitchFamily="34" charset="-122"/>
                <a:ea typeface="微软雅黑" pitchFamily="34" charset="-122"/>
              </a:rPr>
              <a:t>也是一种</a:t>
            </a:r>
            <a:r>
              <a:rPr lang="zh-CN" altLang="en-US" sz="2000" dirty="0" smtClean="0">
                <a:solidFill>
                  <a:srgbClr val="FF0000"/>
                </a:solidFill>
                <a:latin typeface="微软雅黑" pitchFamily="34" charset="-122"/>
                <a:ea typeface="微软雅黑" pitchFamily="34" charset="-122"/>
              </a:rPr>
              <a:t>定义和提供</a:t>
            </a:r>
            <a:r>
              <a:rPr lang="en-US" altLang="zh-CN" sz="2000" dirty="0" smtClean="0">
                <a:solidFill>
                  <a:srgbClr val="FF0000"/>
                </a:solidFill>
                <a:latin typeface="微软雅黑" pitchFamily="34" charset="-122"/>
                <a:ea typeface="微软雅黑" pitchFamily="34" charset="-122"/>
              </a:rPr>
              <a:t>IT</a:t>
            </a:r>
            <a:r>
              <a:rPr lang="zh-CN" altLang="en-US" sz="2000" dirty="0" smtClean="0">
                <a:solidFill>
                  <a:srgbClr val="FF0000"/>
                </a:solidFill>
                <a:latin typeface="微软雅黑" pitchFamily="34" charset="-122"/>
                <a:ea typeface="微软雅黑" pitchFamily="34" charset="-122"/>
              </a:rPr>
              <a:t>基础设施的方式</a:t>
            </a:r>
            <a:r>
              <a:rPr lang="zh-CN" altLang="en-US" sz="2000" dirty="0" smtClean="0">
                <a:latin typeface="微软雅黑" pitchFamily="34" charset="-122"/>
                <a:ea typeface="微软雅黑" pitchFamily="34" charset="-122"/>
              </a:rPr>
              <a:t>，它允许不同应用相互交换数据、参与业务流程，无论它们各自背后使用的是何种操作系统或采用了何种编程语言。</a:t>
            </a:r>
            <a:endParaRPr lang="en-US" altLang="zh-CN" sz="2000" dirty="0">
              <a:latin typeface="微软雅黑" pitchFamily="34" charset="-122"/>
              <a:ea typeface="微软雅黑" pitchFamily="34" charset="-122"/>
            </a:endParaRPr>
          </a:p>
        </p:txBody>
      </p:sp>
      <p:sp>
        <p:nvSpPr>
          <p:cNvPr id="3" name="标题 2"/>
          <p:cNvSpPr>
            <a:spLocks noGrp="1"/>
          </p:cNvSpPr>
          <p:nvPr>
            <p:ph type="title"/>
          </p:nvPr>
        </p:nvSpPr>
        <p:spPr/>
        <p:txBody>
          <a:bodyPr/>
          <a:lstStyle/>
          <a:p>
            <a:r>
              <a:rPr lang="en-US" altLang="zh-CN" dirty="0" smtClean="0"/>
              <a:t>SOA</a:t>
            </a:r>
            <a:r>
              <a:rPr lang="zh-CN" altLang="en-US" dirty="0" smtClean="0"/>
              <a:t>的概念</a:t>
            </a:r>
            <a:endParaRPr lang="zh-CN" altLang="en-US" dirty="0"/>
          </a:p>
        </p:txBody>
      </p:sp>
    </p:spTree>
    <p:extLst>
      <p:ext uri="{BB962C8B-B14F-4D97-AF65-F5344CB8AC3E}">
        <p14:creationId xmlns:p14="http://schemas.microsoft.com/office/powerpoint/2010/main" val="59399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7544" y="1268760"/>
            <a:ext cx="8229600" cy="4525963"/>
          </a:xfrm>
        </p:spPr>
        <p:txBody>
          <a:bodyPr>
            <a:normAutofit fontScale="92500"/>
          </a:bodyPr>
          <a:lstStyle/>
          <a:p>
            <a:pPr>
              <a:lnSpc>
                <a:spcPct val="200000"/>
              </a:lnSpc>
            </a:pPr>
            <a:r>
              <a:rPr lang="en-US" altLang="zh-CN" sz="2400" dirty="0">
                <a:latin typeface="微软雅黑" pitchFamily="34" charset="-122"/>
                <a:ea typeface="微软雅黑" pitchFamily="34" charset="-122"/>
              </a:rPr>
              <a:t>SOA</a:t>
            </a:r>
            <a:r>
              <a:rPr lang="zh-CN" altLang="en-US" sz="2400" dirty="0">
                <a:latin typeface="微软雅黑" pitchFamily="34" charset="-122"/>
                <a:ea typeface="微软雅黑" pitchFamily="34" charset="-122"/>
              </a:rPr>
              <a:t>的出现</a:t>
            </a:r>
            <a:endParaRPr lang="en-US" altLang="zh-CN" sz="2400" dirty="0">
              <a:latin typeface="微软雅黑" pitchFamily="34" charset="-122"/>
              <a:ea typeface="微软雅黑" pitchFamily="34" charset="-122"/>
            </a:endParaRPr>
          </a:p>
          <a:p>
            <a:pPr>
              <a:lnSpc>
                <a:spcPct val="200000"/>
              </a:lnSpc>
            </a:pPr>
            <a:r>
              <a:rPr lang="en-US" altLang="zh-CN" sz="2400" dirty="0">
                <a:solidFill>
                  <a:srgbClr val="FF0000"/>
                </a:solidFill>
                <a:latin typeface="微软雅黑" pitchFamily="34" charset="-122"/>
                <a:ea typeface="微软雅黑" pitchFamily="34" charset="-122"/>
              </a:rPr>
              <a:t>SOA</a:t>
            </a:r>
            <a:r>
              <a:rPr lang="zh-CN" altLang="en-US" sz="2400" dirty="0">
                <a:solidFill>
                  <a:srgbClr val="FF0000"/>
                </a:solidFill>
                <a:latin typeface="微软雅黑" pitchFamily="34" charset="-122"/>
                <a:ea typeface="微软雅黑" pitchFamily="34" charset="-122"/>
              </a:rPr>
              <a:t>的参考模型和逻辑堆栈</a:t>
            </a:r>
            <a:endParaRPr lang="en-US" altLang="zh-CN" sz="2400" dirty="0">
              <a:solidFill>
                <a:srgbClr val="FF0000"/>
              </a:solidFill>
              <a:latin typeface="微软雅黑" pitchFamily="34" charset="-122"/>
              <a:ea typeface="微软雅黑" pitchFamily="34" charset="-122"/>
            </a:endParaRPr>
          </a:p>
          <a:p>
            <a:pPr>
              <a:lnSpc>
                <a:spcPct val="200000"/>
              </a:lnSpc>
            </a:pPr>
            <a:r>
              <a:rPr lang="en-US" altLang="zh-CN" sz="2400" dirty="0">
                <a:latin typeface="微软雅黑" pitchFamily="34" charset="-122"/>
                <a:ea typeface="微软雅黑" pitchFamily="34" charset="-122"/>
              </a:rPr>
              <a:t>Web Services</a:t>
            </a:r>
            <a:r>
              <a:rPr lang="zh-CN" altLang="en-US" sz="2400" dirty="0">
                <a:latin typeface="微软雅黑" pitchFamily="34" charset="-122"/>
                <a:ea typeface="微软雅黑" pitchFamily="34" charset="-122"/>
              </a:rPr>
              <a:t>的概念简介</a:t>
            </a:r>
            <a:endParaRPr lang="en-US" altLang="zh-CN" sz="2400" dirty="0">
              <a:latin typeface="微软雅黑" pitchFamily="34" charset="-122"/>
              <a:ea typeface="微软雅黑" pitchFamily="34" charset="-122"/>
            </a:endParaRPr>
          </a:p>
          <a:p>
            <a:pPr>
              <a:lnSpc>
                <a:spcPct val="200000"/>
              </a:lnSpc>
            </a:pPr>
            <a:r>
              <a:rPr lang="en-US" altLang="zh-CN" sz="2400" dirty="0">
                <a:latin typeface="微软雅黑" pitchFamily="34" charset="-122"/>
                <a:ea typeface="微软雅黑" pitchFamily="34" charset="-122"/>
              </a:rPr>
              <a:t>Web Services</a:t>
            </a:r>
            <a:r>
              <a:rPr lang="zh-CN" altLang="en-US" sz="2400" dirty="0">
                <a:latin typeface="微软雅黑" pitchFamily="34" charset="-122"/>
                <a:ea typeface="微软雅黑" pitchFamily="34" charset="-122"/>
              </a:rPr>
              <a:t>的体系结构</a:t>
            </a:r>
            <a:endParaRPr lang="en-US" altLang="zh-CN" sz="2400" dirty="0">
              <a:latin typeface="微软雅黑" pitchFamily="34" charset="-122"/>
              <a:ea typeface="微软雅黑" pitchFamily="34" charset="-122"/>
            </a:endParaRPr>
          </a:p>
          <a:p>
            <a:pPr>
              <a:lnSpc>
                <a:spcPct val="200000"/>
              </a:lnSpc>
            </a:pPr>
            <a:r>
              <a:rPr lang="en-US" altLang="zh-CN" sz="2400" dirty="0">
                <a:latin typeface="微软雅黑" pitchFamily="34" charset="-122"/>
                <a:ea typeface="微软雅黑" pitchFamily="34" charset="-122"/>
              </a:rPr>
              <a:t>Web Services</a:t>
            </a:r>
            <a:r>
              <a:rPr lang="zh-CN" altLang="en-US" sz="2400" dirty="0">
                <a:latin typeface="微软雅黑" pitchFamily="34" charset="-122"/>
                <a:ea typeface="微软雅黑" pitchFamily="34" charset="-122"/>
              </a:rPr>
              <a:t>的协议</a:t>
            </a:r>
            <a:endParaRPr lang="en-US" altLang="zh-CN" sz="2400" dirty="0">
              <a:latin typeface="微软雅黑" pitchFamily="34" charset="-122"/>
              <a:ea typeface="微软雅黑" pitchFamily="34" charset="-122"/>
            </a:endParaRPr>
          </a:p>
          <a:p>
            <a:pPr>
              <a:lnSpc>
                <a:spcPct val="200000"/>
              </a:lnSpc>
            </a:pPr>
            <a:r>
              <a:rPr lang="en-US" altLang="zh-CN" sz="2400" dirty="0">
                <a:latin typeface="微软雅黑" pitchFamily="34" charset="-122"/>
                <a:ea typeface="微软雅黑" pitchFamily="34" charset="-122"/>
              </a:rPr>
              <a:t>Web </a:t>
            </a:r>
            <a:r>
              <a:rPr lang="en-US" altLang="zh-CN" sz="2400" dirty="0" smtClean="0">
                <a:latin typeface="微软雅黑" pitchFamily="34" charset="-122"/>
                <a:ea typeface="微软雅黑" pitchFamily="34" charset="-122"/>
              </a:rPr>
              <a:t>Service</a:t>
            </a:r>
            <a:r>
              <a:rPr lang="zh-CN" altLang="en-US" sz="2400" dirty="0" smtClean="0">
                <a:latin typeface="微软雅黑" pitchFamily="34" charset="-122"/>
                <a:ea typeface="微软雅黑" pitchFamily="34" charset="-122"/>
              </a:rPr>
              <a:t>的</a:t>
            </a:r>
            <a:r>
              <a:rPr lang="zh-CN" altLang="en-US" sz="2400" dirty="0">
                <a:latin typeface="微软雅黑" pitchFamily="34" charset="-122"/>
                <a:ea typeface="微软雅黑" pitchFamily="34" charset="-122"/>
              </a:rPr>
              <a:t>开发及</a:t>
            </a:r>
            <a:r>
              <a:rPr lang="en-US" altLang="zh-CN" sz="2400" dirty="0">
                <a:latin typeface="微软雅黑" pitchFamily="34" charset="-122"/>
                <a:ea typeface="微软雅黑" pitchFamily="34" charset="-122"/>
              </a:rPr>
              <a:t>Demo</a:t>
            </a:r>
            <a:r>
              <a:rPr lang="zh-CN" altLang="en-US" sz="2400" dirty="0" smtClean="0">
                <a:latin typeface="微软雅黑" pitchFamily="34" charset="-122"/>
                <a:ea typeface="微软雅黑" pitchFamily="34" charset="-122"/>
              </a:rPr>
              <a:t>演示</a:t>
            </a:r>
            <a:endParaRPr lang="zh-CN" altLang="en-US" sz="2400" dirty="0">
              <a:latin typeface="微软雅黑" pitchFamily="34" charset="-122"/>
              <a:ea typeface="微软雅黑" pitchFamily="34" charset="-122"/>
            </a:endParaRPr>
          </a:p>
        </p:txBody>
      </p:sp>
      <p:sp>
        <p:nvSpPr>
          <p:cNvPr id="3" name="标题 2"/>
          <p:cNvSpPr>
            <a:spLocks noGrp="1"/>
          </p:cNvSpPr>
          <p:nvPr>
            <p:ph type="title"/>
          </p:nvPr>
        </p:nvSpPr>
        <p:spPr/>
        <p:txBody>
          <a:bodyPr/>
          <a:lstStyle/>
          <a:p>
            <a:r>
              <a:rPr lang="zh-CN" altLang="en-US" dirty="0" smtClean="0"/>
              <a:t>目录</a:t>
            </a:r>
            <a:endParaRPr lang="zh-CN" altLang="en-US" dirty="0"/>
          </a:p>
        </p:txBody>
      </p:sp>
    </p:spTree>
    <p:extLst>
      <p:ext uri="{BB962C8B-B14F-4D97-AF65-F5344CB8AC3E}">
        <p14:creationId xmlns:p14="http://schemas.microsoft.com/office/powerpoint/2010/main" val="408890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SOA</a:t>
            </a:r>
            <a:r>
              <a:rPr lang="zh-CN" altLang="en-US" dirty="0" smtClean="0"/>
              <a:t>的参考模型</a:t>
            </a:r>
            <a:endParaRPr lang="zh-CN" altLang="en-US" dirty="0"/>
          </a:p>
        </p:txBody>
      </p:sp>
      <p:grpSp>
        <p:nvGrpSpPr>
          <p:cNvPr id="32" name="Group 26"/>
          <p:cNvGrpSpPr>
            <a:grpSpLocks/>
          </p:cNvGrpSpPr>
          <p:nvPr/>
        </p:nvGrpSpPr>
        <p:grpSpPr bwMode="auto">
          <a:xfrm>
            <a:off x="1293813" y="2154238"/>
            <a:ext cx="6665912" cy="1944687"/>
            <a:chOff x="813" y="1207"/>
            <a:chExt cx="4380" cy="1225"/>
          </a:xfrm>
        </p:grpSpPr>
        <p:pic>
          <p:nvPicPr>
            <p:cNvPr id="33" name="Picture 4" descr="未标题-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 y="1207"/>
              <a:ext cx="4380" cy="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16"/>
            <p:cNvSpPr txBox="1">
              <a:spLocks noChangeArrowheads="1"/>
            </p:cNvSpPr>
            <p:nvPr/>
          </p:nvSpPr>
          <p:spPr bwMode="auto">
            <a:xfrm>
              <a:off x="1791" y="1525"/>
              <a:ext cx="2903" cy="465"/>
            </a:xfrm>
            <a:prstGeom prst="rect">
              <a:avLst/>
            </a:prstGeom>
            <a:noFill/>
            <a:ln w="9525" algn="ctr">
              <a:noFill/>
              <a:miter lim="800000"/>
              <a:headEnd/>
              <a:tailEnd/>
            </a:ln>
            <a:effectLst>
              <a:outerShdw dist="17961" dir="2700000" algn="ctr" rotWithShape="0">
                <a:schemeClr val="bg2"/>
              </a:outerShdw>
            </a:effectLst>
          </p:spPr>
          <p:txBody>
            <a:bodyPr>
              <a:spAutoFit/>
            </a:bodyPr>
            <a:lstStyle/>
            <a:p>
              <a:pPr marL="342900" indent="-342900">
                <a:buFont typeface="Wingdings" pitchFamily="2" charset="2"/>
                <a:buNone/>
                <a:defRPr/>
              </a:pPr>
              <a:r>
                <a:rPr lang="zh-CN" altLang="en-US" sz="2400" dirty="0">
                  <a:latin typeface="微软雅黑" pitchFamily="34" charset="-122"/>
                  <a:ea typeface="微软雅黑" pitchFamily="34" charset="-122"/>
                </a:rPr>
                <a:t>服务中介</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服务总线</a:t>
              </a:r>
              <a:r>
                <a:rPr lang="en-US" altLang="zh-CN" sz="2400" dirty="0">
                  <a:latin typeface="微软雅黑" pitchFamily="34" charset="-122"/>
                  <a:ea typeface="微软雅黑" pitchFamily="34" charset="-122"/>
                </a:rPr>
                <a:t>)</a:t>
              </a:r>
            </a:p>
            <a:p>
              <a:pPr marL="342900" indent="-342900">
                <a:buFont typeface="Wingdings" pitchFamily="2" charset="2"/>
                <a:buNone/>
                <a:defRPr/>
              </a:pP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服务注册、调用、路由、事件框架）</a:t>
              </a:r>
            </a:p>
          </p:txBody>
        </p:sp>
      </p:grpSp>
      <p:sp>
        <p:nvSpPr>
          <p:cNvPr id="35" name="AutoShape 4"/>
          <p:cNvSpPr>
            <a:spLocks noChangeArrowheads="1"/>
          </p:cNvSpPr>
          <p:nvPr/>
        </p:nvSpPr>
        <p:spPr bwMode="auto">
          <a:xfrm>
            <a:off x="1436688" y="5251450"/>
            <a:ext cx="6338887" cy="1008063"/>
          </a:xfrm>
          <a:prstGeom prst="roundRect">
            <a:avLst>
              <a:gd name="adj" fmla="val 16667"/>
            </a:avLst>
          </a:prstGeom>
          <a:gradFill rotWithShape="1">
            <a:gsLst>
              <a:gs pos="0">
                <a:schemeClr val="folHlink">
                  <a:gamma/>
                  <a:tint val="54118"/>
                  <a:invGamma/>
                </a:schemeClr>
              </a:gs>
              <a:gs pos="50000">
                <a:schemeClr val="folHlink"/>
              </a:gs>
              <a:gs pos="100000">
                <a:schemeClr val="folHlink">
                  <a:gamma/>
                  <a:tint val="54118"/>
                  <a:invGamma/>
                </a:schemeClr>
              </a:gs>
            </a:gsLst>
            <a:lin ang="5400000" scaled="1"/>
          </a:gradFill>
          <a:ln w="9525" algn="ctr">
            <a:solidFill>
              <a:schemeClr val="tx1"/>
            </a:solidFill>
            <a:round/>
            <a:headEnd/>
            <a:tailEnd/>
          </a:ln>
          <a:effectLst>
            <a:outerShdw dist="17961" dir="2700000" algn="ctr" rotWithShape="0">
              <a:schemeClr val="bg2"/>
            </a:outerShdw>
          </a:effectLst>
        </p:spPr>
        <p:txBody>
          <a:bodyPr wrap="none" anchor="ctr"/>
          <a:lstStyle/>
          <a:p>
            <a:pPr marL="342900" indent="-342900" algn="ctr">
              <a:buFont typeface="Wingdings" pitchFamily="2" charset="2"/>
              <a:buNone/>
              <a:defRPr/>
            </a:pPr>
            <a:r>
              <a:rPr lang="zh-CN" altLang="en-US" sz="2800" dirty="0">
                <a:solidFill>
                  <a:schemeClr val="bg1"/>
                </a:solidFill>
                <a:latin typeface="微软雅黑" pitchFamily="34" charset="-122"/>
                <a:ea typeface="微软雅黑" pitchFamily="34" charset="-122"/>
              </a:rPr>
              <a:t>中间件</a:t>
            </a:r>
          </a:p>
          <a:p>
            <a:pPr marL="342900" indent="-342900" algn="ctr">
              <a:buFont typeface="Wingdings" pitchFamily="2" charset="2"/>
              <a:buNone/>
              <a:defRPr/>
            </a:pPr>
            <a:r>
              <a:rPr lang="zh-CN" altLang="en-US" dirty="0">
                <a:solidFill>
                  <a:schemeClr val="bg1"/>
                </a:solidFill>
                <a:latin typeface="微软雅黑" pitchFamily="34" charset="-122"/>
                <a:ea typeface="微软雅黑" pitchFamily="34" charset="-122"/>
              </a:rPr>
              <a:t>（提供实现级构件框架以及基础公共服务）</a:t>
            </a:r>
          </a:p>
        </p:txBody>
      </p:sp>
      <p:sp>
        <p:nvSpPr>
          <p:cNvPr id="36" name="AutoShape 5"/>
          <p:cNvSpPr>
            <a:spLocks noChangeArrowheads="1"/>
          </p:cNvSpPr>
          <p:nvPr/>
        </p:nvSpPr>
        <p:spPr bwMode="auto">
          <a:xfrm>
            <a:off x="1509713" y="1292225"/>
            <a:ext cx="1905000" cy="1006475"/>
          </a:xfrm>
          <a:prstGeom prst="roundRect">
            <a:avLst>
              <a:gd name="adj" fmla="val 16667"/>
            </a:avLst>
          </a:prstGeom>
          <a:gradFill rotWithShape="1">
            <a:gsLst>
              <a:gs pos="0">
                <a:schemeClr val="folHlink">
                  <a:gamma/>
                  <a:tint val="41176"/>
                  <a:invGamma/>
                </a:schemeClr>
              </a:gs>
              <a:gs pos="50000">
                <a:schemeClr val="folHlink"/>
              </a:gs>
              <a:gs pos="100000">
                <a:schemeClr val="folHlink">
                  <a:gamma/>
                  <a:tint val="41176"/>
                  <a:invGamma/>
                </a:schemeClr>
              </a:gs>
            </a:gsLst>
            <a:lin ang="5400000" scaled="1"/>
          </a:gradFill>
          <a:ln w="9525" algn="ctr">
            <a:solidFill>
              <a:schemeClr val="tx1"/>
            </a:solidFill>
            <a:round/>
            <a:headEnd/>
            <a:tailEnd/>
          </a:ln>
          <a:effectLst>
            <a:outerShdw dist="17961" dir="2700000" algn="ctr" rotWithShape="0">
              <a:schemeClr val="bg2"/>
            </a:outerShdw>
          </a:effectLst>
        </p:spPr>
        <p:txBody>
          <a:bodyPr wrap="none" anchor="ctr"/>
          <a:lstStyle/>
          <a:p>
            <a:pPr marL="342900" indent="-342900" algn="ctr">
              <a:buFont typeface="Wingdings" pitchFamily="2" charset="2"/>
              <a:buNone/>
              <a:defRPr/>
            </a:pPr>
            <a:r>
              <a:rPr lang="zh-CN" altLang="en-US" sz="2400" dirty="0">
                <a:solidFill>
                  <a:schemeClr val="bg1"/>
                </a:solidFill>
                <a:latin typeface="微软雅黑" pitchFamily="34" charset="-122"/>
                <a:ea typeface="微软雅黑" pitchFamily="34" charset="-122"/>
              </a:rPr>
              <a:t>交互服务</a:t>
            </a:r>
          </a:p>
          <a:p>
            <a:pPr marL="342900" indent="-342900" algn="ctr">
              <a:buFont typeface="Wingdings" pitchFamily="2" charset="2"/>
              <a:buNone/>
              <a:defRPr/>
            </a:pPr>
            <a:endParaRPr lang="en-US" altLang="zh-CN" sz="1600" dirty="0">
              <a:solidFill>
                <a:schemeClr val="bg1"/>
              </a:solidFill>
              <a:latin typeface="微软雅黑" pitchFamily="34" charset="-122"/>
              <a:ea typeface="微软雅黑" pitchFamily="34" charset="-122"/>
            </a:endParaRPr>
          </a:p>
        </p:txBody>
      </p:sp>
      <p:sp>
        <p:nvSpPr>
          <p:cNvPr id="37" name="AutoShape 7"/>
          <p:cNvSpPr>
            <a:spLocks noChangeArrowheads="1"/>
          </p:cNvSpPr>
          <p:nvPr/>
        </p:nvSpPr>
        <p:spPr bwMode="auto">
          <a:xfrm>
            <a:off x="5830888" y="1292225"/>
            <a:ext cx="1905000" cy="1006475"/>
          </a:xfrm>
          <a:prstGeom prst="roundRect">
            <a:avLst>
              <a:gd name="adj" fmla="val 16667"/>
            </a:avLst>
          </a:prstGeom>
          <a:gradFill rotWithShape="1">
            <a:gsLst>
              <a:gs pos="0">
                <a:schemeClr val="folHlink">
                  <a:gamma/>
                  <a:tint val="41176"/>
                  <a:invGamma/>
                </a:schemeClr>
              </a:gs>
              <a:gs pos="50000">
                <a:schemeClr val="folHlink"/>
              </a:gs>
              <a:gs pos="100000">
                <a:schemeClr val="folHlink">
                  <a:gamma/>
                  <a:tint val="41176"/>
                  <a:invGamma/>
                </a:schemeClr>
              </a:gs>
            </a:gsLst>
            <a:lin ang="5400000" scaled="1"/>
          </a:gradFill>
          <a:ln w="9525" algn="ctr">
            <a:solidFill>
              <a:schemeClr val="tx1"/>
            </a:solidFill>
            <a:round/>
            <a:headEnd/>
            <a:tailEnd/>
          </a:ln>
          <a:effectLst>
            <a:outerShdw dist="17961" dir="2700000" algn="ctr" rotWithShape="0">
              <a:schemeClr val="bg2"/>
            </a:outerShdw>
          </a:effectLst>
        </p:spPr>
        <p:txBody>
          <a:bodyPr wrap="none" anchor="ctr"/>
          <a:lstStyle/>
          <a:p>
            <a:pPr marL="342900" indent="-342900" algn="ctr">
              <a:buFont typeface="Wingdings" pitchFamily="2" charset="2"/>
              <a:buNone/>
              <a:defRPr/>
            </a:pPr>
            <a:r>
              <a:rPr lang="zh-CN" altLang="en-US" sz="2400" dirty="0">
                <a:solidFill>
                  <a:schemeClr val="bg1"/>
                </a:solidFill>
                <a:latin typeface="微软雅黑" pitchFamily="34" charset="-122"/>
                <a:ea typeface="微软雅黑" pitchFamily="34" charset="-122"/>
              </a:rPr>
              <a:t>信息服务</a:t>
            </a:r>
          </a:p>
          <a:p>
            <a:pPr marL="342900" indent="-342900" algn="ctr">
              <a:buFont typeface="Wingdings" pitchFamily="2" charset="2"/>
              <a:buNone/>
              <a:defRPr/>
            </a:pPr>
            <a:endParaRPr lang="zh-CN" altLang="en-US" sz="1600" dirty="0">
              <a:solidFill>
                <a:schemeClr val="bg1"/>
              </a:solidFill>
              <a:latin typeface="微软雅黑" pitchFamily="34" charset="-122"/>
              <a:ea typeface="微软雅黑" pitchFamily="34" charset="-122"/>
            </a:endParaRPr>
          </a:p>
        </p:txBody>
      </p:sp>
      <p:sp>
        <p:nvSpPr>
          <p:cNvPr id="38" name="AutoShape 8"/>
          <p:cNvSpPr>
            <a:spLocks noChangeArrowheads="1"/>
          </p:cNvSpPr>
          <p:nvPr/>
        </p:nvSpPr>
        <p:spPr bwMode="auto">
          <a:xfrm>
            <a:off x="3668713" y="1290638"/>
            <a:ext cx="1905000" cy="1008062"/>
          </a:xfrm>
          <a:prstGeom prst="roundRect">
            <a:avLst>
              <a:gd name="adj" fmla="val 16667"/>
            </a:avLst>
          </a:prstGeom>
          <a:gradFill rotWithShape="1">
            <a:gsLst>
              <a:gs pos="0">
                <a:schemeClr val="folHlink">
                  <a:gamma/>
                  <a:tint val="41176"/>
                  <a:invGamma/>
                </a:schemeClr>
              </a:gs>
              <a:gs pos="50000">
                <a:schemeClr val="folHlink"/>
              </a:gs>
              <a:gs pos="100000">
                <a:schemeClr val="folHlink">
                  <a:gamma/>
                  <a:tint val="41176"/>
                  <a:invGamma/>
                </a:schemeClr>
              </a:gs>
            </a:gsLst>
            <a:lin ang="5400000" scaled="1"/>
          </a:gradFill>
          <a:ln w="9525" algn="ctr">
            <a:solidFill>
              <a:schemeClr val="tx1"/>
            </a:solidFill>
            <a:round/>
            <a:headEnd/>
            <a:tailEnd/>
          </a:ln>
          <a:effectLst>
            <a:outerShdw dist="17961" dir="2700000" algn="ctr" rotWithShape="0">
              <a:schemeClr val="bg2"/>
            </a:outerShdw>
          </a:effectLst>
        </p:spPr>
        <p:txBody>
          <a:bodyPr wrap="none" anchor="ctr"/>
          <a:lstStyle/>
          <a:p>
            <a:pPr marL="342900" indent="-342900" algn="ctr">
              <a:buFont typeface="Wingdings" pitchFamily="2" charset="2"/>
              <a:buNone/>
              <a:defRPr/>
            </a:pPr>
            <a:r>
              <a:rPr lang="zh-CN" altLang="en-US" sz="2400" dirty="0">
                <a:solidFill>
                  <a:schemeClr val="bg1"/>
                </a:solidFill>
                <a:latin typeface="微软雅黑" pitchFamily="34" charset="-122"/>
                <a:ea typeface="微软雅黑" pitchFamily="34" charset="-122"/>
              </a:rPr>
              <a:t>流程服务</a:t>
            </a:r>
          </a:p>
          <a:p>
            <a:pPr marL="342900" indent="-342900" algn="ctr">
              <a:buFont typeface="Wingdings" pitchFamily="2" charset="2"/>
              <a:buNone/>
              <a:defRPr/>
            </a:pPr>
            <a:endParaRPr lang="en-US" altLang="zh-CN" sz="1600" dirty="0">
              <a:solidFill>
                <a:schemeClr val="bg1"/>
              </a:solidFill>
              <a:latin typeface="微软雅黑" pitchFamily="34" charset="-122"/>
              <a:ea typeface="微软雅黑" pitchFamily="34" charset="-122"/>
            </a:endParaRPr>
          </a:p>
        </p:txBody>
      </p:sp>
      <p:sp>
        <p:nvSpPr>
          <p:cNvPr id="39" name="AutoShape 9"/>
          <p:cNvSpPr>
            <a:spLocks noChangeArrowheads="1"/>
          </p:cNvSpPr>
          <p:nvPr/>
        </p:nvSpPr>
        <p:spPr bwMode="auto">
          <a:xfrm>
            <a:off x="3668713" y="3883025"/>
            <a:ext cx="1905000" cy="1082675"/>
          </a:xfrm>
          <a:prstGeom prst="roundRect">
            <a:avLst>
              <a:gd name="adj" fmla="val 16667"/>
            </a:avLst>
          </a:prstGeom>
          <a:gradFill rotWithShape="1">
            <a:gsLst>
              <a:gs pos="0">
                <a:schemeClr val="folHlink">
                  <a:gamma/>
                  <a:tint val="41176"/>
                  <a:invGamma/>
                </a:schemeClr>
              </a:gs>
              <a:gs pos="50000">
                <a:schemeClr val="folHlink"/>
              </a:gs>
              <a:gs pos="100000">
                <a:schemeClr val="folHlink">
                  <a:gamma/>
                  <a:tint val="41176"/>
                  <a:invGamma/>
                </a:schemeClr>
              </a:gs>
            </a:gsLst>
            <a:lin ang="5400000" scaled="1"/>
          </a:gradFill>
          <a:ln w="9525" algn="ctr">
            <a:solidFill>
              <a:schemeClr val="tx1"/>
            </a:solidFill>
            <a:round/>
            <a:headEnd/>
            <a:tailEnd/>
          </a:ln>
          <a:effectLst>
            <a:outerShdw dist="17961" dir="2700000" algn="ctr" rotWithShape="0">
              <a:schemeClr val="bg2"/>
            </a:outerShdw>
          </a:effectLst>
        </p:spPr>
        <p:txBody>
          <a:bodyPr wrap="none" anchor="ctr"/>
          <a:lstStyle/>
          <a:p>
            <a:pPr marL="342900" indent="-342900" algn="ctr">
              <a:buFont typeface="Wingdings" pitchFamily="2" charset="2"/>
              <a:buNone/>
              <a:defRPr/>
            </a:pPr>
            <a:endParaRPr lang="en-US" altLang="zh-CN" sz="2400" dirty="0">
              <a:solidFill>
                <a:schemeClr val="bg1"/>
              </a:solidFill>
              <a:latin typeface="微软雅黑" pitchFamily="34" charset="-122"/>
              <a:ea typeface="微软雅黑" pitchFamily="34" charset="-122"/>
            </a:endParaRPr>
          </a:p>
          <a:p>
            <a:pPr marL="342900" indent="-342900" algn="ctr">
              <a:buFont typeface="Wingdings" pitchFamily="2" charset="2"/>
              <a:buNone/>
              <a:defRPr/>
            </a:pPr>
            <a:r>
              <a:rPr lang="zh-CN" altLang="en-US" sz="2400" dirty="0">
                <a:solidFill>
                  <a:schemeClr val="bg1"/>
                </a:solidFill>
                <a:latin typeface="微软雅黑" pitchFamily="34" charset="-122"/>
                <a:ea typeface="微软雅黑" pitchFamily="34" charset="-122"/>
              </a:rPr>
              <a:t>企业应用服务</a:t>
            </a:r>
          </a:p>
          <a:p>
            <a:pPr marL="342900" indent="-342900" algn="ctr">
              <a:buFont typeface="Wingdings" pitchFamily="2" charset="2"/>
              <a:buNone/>
              <a:defRPr/>
            </a:pPr>
            <a:endParaRPr lang="en-US" altLang="zh-CN" sz="1600" dirty="0">
              <a:solidFill>
                <a:schemeClr val="bg1"/>
              </a:solidFill>
              <a:latin typeface="微软雅黑" pitchFamily="34" charset="-122"/>
              <a:ea typeface="微软雅黑" pitchFamily="34" charset="-122"/>
            </a:endParaRPr>
          </a:p>
        </p:txBody>
      </p:sp>
      <p:sp>
        <p:nvSpPr>
          <p:cNvPr id="40" name="AutoShape 10"/>
          <p:cNvSpPr>
            <a:spLocks noChangeArrowheads="1"/>
          </p:cNvSpPr>
          <p:nvPr/>
        </p:nvSpPr>
        <p:spPr bwMode="auto">
          <a:xfrm>
            <a:off x="5830888" y="3883025"/>
            <a:ext cx="1905000" cy="1084263"/>
          </a:xfrm>
          <a:prstGeom prst="roundRect">
            <a:avLst>
              <a:gd name="adj" fmla="val 16667"/>
            </a:avLst>
          </a:prstGeom>
          <a:gradFill rotWithShape="1">
            <a:gsLst>
              <a:gs pos="0">
                <a:schemeClr val="folHlink">
                  <a:gamma/>
                  <a:tint val="41176"/>
                  <a:invGamma/>
                </a:schemeClr>
              </a:gs>
              <a:gs pos="50000">
                <a:schemeClr val="folHlink"/>
              </a:gs>
              <a:gs pos="100000">
                <a:schemeClr val="folHlink">
                  <a:gamma/>
                  <a:tint val="41176"/>
                  <a:invGamma/>
                </a:schemeClr>
              </a:gs>
            </a:gsLst>
            <a:lin ang="5400000" scaled="1"/>
          </a:gradFill>
          <a:ln w="9525" algn="ctr">
            <a:solidFill>
              <a:schemeClr val="tx1"/>
            </a:solidFill>
            <a:round/>
            <a:headEnd/>
            <a:tailEnd/>
          </a:ln>
          <a:effectLst>
            <a:outerShdw dist="17961" dir="2700000" algn="ctr" rotWithShape="0">
              <a:schemeClr val="bg2"/>
            </a:outerShdw>
          </a:effectLst>
        </p:spPr>
        <p:txBody>
          <a:bodyPr wrap="none" anchor="ctr"/>
          <a:lstStyle/>
          <a:p>
            <a:pPr marL="342900" indent="-342900" algn="ctr">
              <a:buFont typeface="Wingdings" pitchFamily="2" charset="2"/>
              <a:buNone/>
              <a:defRPr/>
            </a:pPr>
            <a:r>
              <a:rPr lang="zh-CN" altLang="en-US" sz="2400" dirty="0">
                <a:solidFill>
                  <a:schemeClr val="bg1"/>
                </a:solidFill>
                <a:latin typeface="微软雅黑" pitchFamily="34" charset="-122"/>
                <a:ea typeface="微软雅黑" pitchFamily="34" charset="-122"/>
              </a:rPr>
              <a:t>接入服务</a:t>
            </a:r>
          </a:p>
        </p:txBody>
      </p:sp>
      <p:sp>
        <p:nvSpPr>
          <p:cNvPr id="41" name="AutoShape 11"/>
          <p:cNvSpPr>
            <a:spLocks noChangeArrowheads="1"/>
          </p:cNvSpPr>
          <p:nvPr/>
        </p:nvSpPr>
        <p:spPr bwMode="auto">
          <a:xfrm>
            <a:off x="1477963" y="3883025"/>
            <a:ext cx="1905000" cy="1082675"/>
          </a:xfrm>
          <a:prstGeom prst="roundRect">
            <a:avLst>
              <a:gd name="adj" fmla="val 16667"/>
            </a:avLst>
          </a:prstGeom>
          <a:gradFill rotWithShape="1">
            <a:gsLst>
              <a:gs pos="0">
                <a:schemeClr val="folHlink">
                  <a:gamma/>
                  <a:tint val="41176"/>
                  <a:invGamma/>
                </a:schemeClr>
              </a:gs>
              <a:gs pos="50000">
                <a:schemeClr val="folHlink"/>
              </a:gs>
              <a:gs pos="100000">
                <a:schemeClr val="folHlink">
                  <a:gamma/>
                  <a:tint val="41176"/>
                  <a:invGamma/>
                </a:schemeClr>
              </a:gs>
            </a:gsLst>
            <a:lin ang="5400000" scaled="1"/>
          </a:gradFill>
          <a:ln w="9525" algn="ctr">
            <a:solidFill>
              <a:schemeClr val="tx1"/>
            </a:solidFill>
            <a:round/>
            <a:headEnd/>
            <a:tailEnd/>
          </a:ln>
          <a:effectLst>
            <a:outerShdw dist="17961" dir="2700000" algn="ctr" rotWithShape="0">
              <a:schemeClr val="bg2"/>
            </a:outerShdw>
          </a:effectLst>
        </p:spPr>
        <p:txBody>
          <a:bodyPr wrap="none" anchor="ctr"/>
          <a:lstStyle/>
          <a:p>
            <a:pPr marL="342900" indent="-342900" algn="ctr">
              <a:buFont typeface="Wingdings" pitchFamily="2" charset="2"/>
              <a:buNone/>
              <a:defRPr/>
            </a:pPr>
            <a:endParaRPr lang="en-US" altLang="zh-CN" sz="2400" dirty="0">
              <a:solidFill>
                <a:schemeClr val="bg1"/>
              </a:solidFill>
              <a:latin typeface="微软雅黑" pitchFamily="34" charset="-122"/>
              <a:ea typeface="微软雅黑" pitchFamily="34" charset="-122"/>
            </a:endParaRPr>
          </a:p>
          <a:p>
            <a:pPr marL="342900" indent="-342900" algn="ctr">
              <a:buFont typeface="Wingdings" pitchFamily="2" charset="2"/>
              <a:buNone/>
              <a:defRPr/>
            </a:pPr>
            <a:r>
              <a:rPr lang="zh-CN" altLang="en-US" sz="2400" dirty="0">
                <a:solidFill>
                  <a:schemeClr val="bg1"/>
                </a:solidFill>
                <a:latin typeface="微软雅黑" pitchFamily="34" charset="-122"/>
                <a:ea typeface="微软雅黑" pitchFamily="34" charset="-122"/>
              </a:rPr>
              <a:t>伙伴服务</a:t>
            </a:r>
          </a:p>
          <a:p>
            <a:pPr marL="342900" indent="-342900" algn="ctr">
              <a:buFont typeface="Wingdings" pitchFamily="2" charset="2"/>
              <a:buNone/>
              <a:defRPr/>
            </a:pPr>
            <a:endParaRPr lang="zh-CN" altLang="en-US" sz="1600" dirty="0">
              <a:solidFill>
                <a:schemeClr val="bg1"/>
              </a:solidFill>
              <a:latin typeface="微软雅黑" pitchFamily="34" charset="-122"/>
              <a:ea typeface="微软雅黑" pitchFamily="34" charset="-122"/>
            </a:endParaRPr>
          </a:p>
        </p:txBody>
      </p:sp>
      <p:sp>
        <p:nvSpPr>
          <p:cNvPr id="42" name="Rectangle 18"/>
          <p:cNvSpPr>
            <a:spLocks noChangeArrowheads="1"/>
          </p:cNvSpPr>
          <p:nvPr/>
        </p:nvSpPr>
        <p:spPr bwMode="auto">
          <a:xfrm>
            <a:off x="71438" y="1290638"/>
            <a:ext cx="1295400" cy="4968875"/>
          </a:xfrm>
          <a:prstGeom prst="rect">
            <a:avLst/>
          </a:prstGeom>
          <a:gradFill rotWithShape="1">
            <a:gsLst>
              <a:gs pos="0">
                <a:srgbClr val="FF9900">
                  <a:gamma/>
                  <a:tint val="44314"/>
                  <a:invGamma/>
                </a:srgbClr>
              </a:gs>
              <a:gs pos="50000">
                <a:srgbClr val="FF9900"/>
              </a:gs>
              <a:gs pos="100000">
                <a:srgbClr val="FF9900">
                  <a:gamma/>
                  <a:tint val="44314"/>
                  <a:invGamma/>
                </a:srgbClr>
              </a:gs>
            </a:gsLst>
            <a:lin ang="2700000" scaled="1"/>
          </a:gradFill>
          <a:ln w="9525" algn="ctr">
            <a:solidFill>
              <a:schemeClr val="tx1"/>
            </a:solidFill>
            <a:miter lim="800000"/>
            <a:headEnd/>
            <a:tailEnd/>
          </a:ln>
          <a:effectLst>
            <a:outerShdw dist="17961" dir="2700000" algn="ctr" rotWithShape="0">
              <a:schemeClr val="bg2"/>
            </a:outerShdw>
          </a:effectLst>
        </p:spPr>
        <p:txBody>
          <a:bodyPr wrap="none"/>
          <a:lstStyle/>
          <a:p>
            <a:pPr marL="342900" indent="-342900" algn="ctr">
              <a:buFont typeface="Wingdings" pitchFamily="2" charset="2"/>
              <a:buNone/>
              <a:defRPr/>
            </a:pPr>
            <a:r>
              <a:rPr lang="zh-CN" altLang="en-US" dirty="0">
                <a:solidFill>
                  <a:schemeClr val="bg1"/>
                </a:solidFill>
                <a:latin typeface="微软雅黑" pitchFamily="34" charset="-122"/>
                <a:ea typeface="微软雅黑" pitchFamily="34" charset="-122"/>
              </a:rPr>
              <a:t>开发工具</a:t>
            </a:r>
          </a:p>
        </p:txBody>
      </p:sp>
      <p:sp>
        <p:nvSpPr>
          <p:cNvPr id="43" name="Rectangle 20"/>
          <p:cNvSpPr>
            <a:spLocks noChangeArrowheads="1"/>
          </p:cNvSpPr>
          <p:nvPr/>
        </p:nvSpPr>
        <p:spPr bwMode="auto">
          <a:xfrm>
            <a:off x="142875" y="2155825"/>
            <a:ext cx="1152525" cy="6477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lgn="ctr">
            <a:solidFill>
              <a:schemeClr val="tx1"/>
            </a:solidFill>
            <a:miter lim="800000"/>
            <a:headEnd/>
            <a:tailEnd/>
          </a:ln>
          <a:effectLst>
            <a:outerShdw dist="17961" dir="2700000" algn="ctr" rotWithShape="0">
              <a:schemeClr val="bg2"/>
            </a:outerShdw>
          </a:effectLst>
        </p:spPr>
        <p:txBody>
          <a:bodyPr wrap="none" anchor="ctr"/>
          <a:lstStyle/>
          <a:p>
            <a:pPr marL="342900" indent="-342900" algn="ctr">
              <a:buFont typeface="Wingdings" pitchFamily="2" charset="2"/>
              <a:buNone/>
              <a:defRPr/>
            </a:pPr>
            <a:r>
              <a:rPr lang="zh-CN" altLang="en-US" sz="1600">
                <a:solidFill>
                  <a:schemeClr val="bg1"/>
                </a:solidFill>
                <a:latin typeface="微软雅黑" pitchFamily="34" charset="-122"/>
                <a:ea typeface="微软雅黑" pitchFamily="34" charset="-122"/>
              </a:rPr>
              <a:t>业务流程</a:t>
            </a:r>
          </a:p>
          <a:p>
            <a:pPr marL="342900" indent="-342900" algn="ctr">
              <a:buFont typeface="Wingdings" pitchFamily="2" charset="2"/>
              <a:buNone/>
              <a:defRPr/>
            </a:pPr>
            <a:r>
              <a:rPr lang="zh-CN" altLang="en-US" sz="1600">
                <a:solidFill>
                  <a:schemeClr val="bg1"/>
                </a:solidFill>
                <a:latin typeface="微软雅黑" pitchFamily="34" charset="-122"/>
                <a:ea typeface="微软雅黑" pitchFamily="34" charset="-122"/>
              </a:rPr>
              <a:t>建模</a:t>
            </a:r>
          </a:p>
        </p:txBody>
      </p:sp>
      <p:sp>
        <p:nvSpPr>
          <p:cNvPr id="44" name="Rectangle 21"/>
          <p:cNvSpPr>
            <a:spLocks noChangeArrowheads="1"/>
          </p:cNvSpPr>
          <p:nvPr/>
        </p:nvSpPr>
        <p:spPr bwMode="auto">
          <a:xfrm>
            <a:off x="142875" y="3235325"/>
            <a:ext cx="1152525" cy="6477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lgn="ctr">
            <a:solidFill>
              <a:schemeClr val="tx1"/>
            </a:solidFill>
            <a:miter lim="800000"/>
            <a:headEnd/>
            <a:tailEnd/>
          </a:ln>
          <a:effectLst>
            <a:outerShdw dist="17961" dir="2700000" algn="ctr" rotWithShape="0">
              <a:schemeClr val="bg2"/>
            </a:outerShdw>
          </a:effectLst>
        </p:spPr>
        <p:txBody>
          <a:bodyPr wrap="none" anchor="ctr"/>
          <a:lstStyle/>
          <a:p>
            <a:pPr marL="342900" indent="-342900" algn="ctr">
              <a:buFont typeface="Wingdings" pitchFamily="2" charset="2"/>
              <a:buNone/>
              <a:defRPr/>
            </a:pPr>
            <a:r>
              <a:rPr lang="zh-CN" altLang="en-US" sz="1600">
                <a:solidFill>
                  <a:schemeClr val="bg1"/>
                </a:solidFill>
                <a:latin typeface="微软雅黑" pitchFamily="34" charset="-122"/>
                <a:ea typeface="微软雅黑" pitchFamily="34" charset="-122"/>
              </a:rPr>
              <a:t>服务建模</a:t>
            </a:r>
          </a:p>
        </p:txBody>
      </p:sp>
      <p:sp>
        <p:nvSpPr>
          <p:cNvPr id="45" name="Rectangle 22"/>
          <p:cNvSpPr>
            <a:spLocks noChangeArrowheads="1"/>
          </p:cNvSpPr>
          <p:nvPr/>
        </p:nvSpPr>
        <p:spPr bwMode="auto">
          <a:xfrm>
            <a:off x="142875" y="4314825"/>
            <a:ext cx="1152525" cy="6477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lgn="ctr">
            <a:solidFill>
              <a:schemeClr val="tx1"/>
            </a:solidFill>
            <a:miter lim="800000"/>
            <a:headEnd/>
            <a:tailEnd/>
          </a:ln>
          <a:effectLst>
            <a:outerShdw dist="17961" dir="2700000" algn="ctr" rotWithShape="0">
              <a:schemeClr val="bg2"/>
            </a:outerShdw>
          </a:effectLst>
        </p:spPr>
        <p:txBody>
          <a:bodyPr wrap="none" anchor="ctr"/>
          <a:lstStyle/>
          <a:p>
            <a:pPr marL="342900" indent="-342900" algn="ctr">
              <a:buFont typeface="Wingdings" pitchFamily="2" charset="2"/>
              <a:buNone/>
              <a:defRPr/>
            </a:pPr>
            <a:r>
              <a:rPr lang="zh-CN" altLang="en-US" sz="1600">
                <a:solidFill>
                  <a:schemeClr val="bg1"/>
                </a:solidFill>
                <a:latin typeface="微软雅黑" pitchFamily="34" charset="-122"/>
                <a:ea typeface="微软雅黑" pitchFamily="34" charset="-122"/>
              </a:rPr>
              <a:t>服务构件</a:t>
            </a:r>
          </a:p>
          <a:p>
            <a:pPr marL="342900" indent="-342900" algn="ctr">
              <a:buFont typeface="Wingdings" pitchFamily="2" charset="2"/>
              <a:buNone/>
              <a:defRPr/>
            </a:pPr>
            <a:r>
              <a:rPr lang="zh-CN" altLang="en-US" sz="1600">
                <a:solidFill>
                  <a:schemeClr val="bg1"/>
                </a:solidFill>
                <a:latin typeface="微软雅黑" pitchFamily="34" charset="-122"/>
                <a:ea typeface="微软雅黑" pitchFamily="34" charset="-122"/>
              </a:rPr>
              <a:t>开发</a:t>
            </a:r>
          </a:p>
        </p:txBody>
      </p:sp>
      <p:sp>
        <p:nvSpPr>
          <p:cNvPr id="46" name="Rectangle 23"/>
          <p:cNvSpPr>
            <a:spLocks noChangeArrowheads="1"/>
          </p:cNvSpPr>
          <p:nvPr/>
        </p:nvSpPr>
        <p:spPr bwMode="auto">
          <a:xfrm>
            <a:off x="142875" y="5395913"/>
            <a:ext cx="1152525" cy="6477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lgn="ctr">
            <a:solidFill>
              <a:schemeClr val="tx1"/>
            </a:solidFill>
            <a:miter lim="800000"/>
            <a:headEnd/>
            <a:tailEnd/>
          </a:ln>
          <a:effectLst>
            <a:outerShdw dist="17961" dir="2700000" algn="ctr" rotWithShape="0">
              <a:schemeClr val="bg2"/>
            </a:outerShdw>
          </a:effectLst>
        </p:spPr>
        <p:txBody>
          <a:bodyPr wrap="none" anchor="ctr"/>
          <a:lstStyle/>
          <a:p>
            <a:pPr marL="342900" indent="-342900" algn="ctr">
              <a:buFont typeface="Wingdings" pitchFamily="2" charset="2"/>
              <a:buNone/>
              <a:defRPr/>
            </a:pPr>
            <a:r>
              <a:rPr lang="zh-CN" altLang="en-US" sz="1600">
                <a:solidFill>
                  <a:schemeClr val="bg1"/>
                </a:solidFill>
                <a:latin typeface="微软雅黑" pitchFamily="34" charset="-122"/>
                <a:ea typeface="微软雅黑" pitchFamily="34" charset="-122"/>
              </a:rPr>
              <a:t>服务构件</a:t>
            </a:r>
          </a:p>
          <a:p>
            <a:pPr marL="342900" indent="-342900" algn="ctr">
              <a:buFont typeface="Wingdings" pitchFamily="2" charset="2"/>
              <a:buNone/>
              <a:defRPr/>
            </a:pPr>
            <a:r>
              <a:rPr lang="zh-CN" altLang="en-US" sz="1600">
                <a:solidFill>
                  <a:schemeClr val="bg1"/>
                </a:solidFill>
                <a:latin typeface="微软雅黑" pitchFamily="34" charset="-122"/>
                <a:ea typeface="微软雅黑" pitchFamily="34" charset="-122"/>
              </a:rPr>
              <a:t>组装</a:t>
            </a:r>
          </a:p>
        </p:txBody>
      </p:sp>
      <p:grpSp>
        <p:nvGrpSpPr>
          <p:cNvPr id="47" name="Group 41"/>
          <p:cNvGrpSpPr>
            <a:grpSpLocks/>
          </p:cNvGrpSpPr>
          <p:nvPr/>
        </p:nvGrpSpPr>
        <p:grpSpPr bwMode="auto">
          <a:xfrm>
            <a:off x="7812088" y="1290638"/>
            <a:ext cx="1260475" cy="4968875"/>
            <a:chOff x="4944" y="663"/>
            <a:chExt cx="794" cy="3130"/>
          </a:xfrm>
        </p:grpSpPr>
        <p:sp>
          <p:nvSpPr>
            <p:cNvPr id="48" name="Rectangle 19"/>
            <p:cNvSpPr>
              <a:spLocks noChangeArrowheads="1"/>
            </p:cNvSpPr>
            <p:nvPr/>
          </p:nvSpPr>
          <p:spPr bwMode="auto">
            <a:xfrm>
              <a:off x="4944" y="663"/>
              <a:ext cx="794" cy="3130"/>
            </a:xfrm>
            <a:prstGeom prst="rect">
              <a:avLst/>
            </a:prstGeom>
            <a:gradFill rotWithShape="1">
              <a:gsLst>
                <a:gs pos="0">
                  <a:srgbClr val="FF9900"/>
                </a:gs>
                <a:gs pos="50000">
                  <a:srgbClr val="FF9900">
                    <a:gamma/>
                    <a:tint val="60392"/>
                    <a:invGamma/>
                  </a:srgbClr>
                </a:gs>
                <a:gs pos="100000">
                  <a:srgbClr val="FF9900"/>
                </a:gs>
              </a:gsLst>
              <a:lin ang="18900000" scaled="1"/>
            </a:gradFill>
            <a:ln w="12700" algn="ctr">
              <a:solidFill>
                <a:schemeClr val="tx1"/>
              </a:solidFill>
              <a:miter lim="800000"/>
              <a:headEnd/>
              <a:tailEnd/>
            </a:ln>
            <a:effectLst>
              <a:outerShdw dist="17961" dir="2700000" algn="ctr" rotWithShape="0">
                <a:schemeClr val="bg2"/>
              </a:outerShdw>
            </a:effectLst>
          </p:spPr>
          <p:txBody>
            <a:bodyPr wrap="none"/>
            <a:lstStyle/>
            <a:p>
              <a:pPr marL="342900" indent="-342900" algn="ctr">
                <a:buFont typeface="Wingdings" pitchFamily="2" charset="2"/>
                <a:buNone/>
                <a:defRPr/>
              </a:pPr>
              <a:r>
                <a:rPr lang="en-US" altLang="zh-CN" dirty="0">
                  <a:solidFill>
                    <a:schemeClr val="bg1"/>
                  </a:solidFill>
                  <a:latin typeface="微软雅黑" pitchFamily="34" charset="-122"/>
                  <a:ea typeface="微软雅黑" pitchFamily="34" charset="-122"/>
                </a:rPr>
                <a:t>IT</a:t>
              </a:r>
              <a:r>
                <a:rPr lang="zh-CN" altLang="en-US" dirty="0">
                  <a:solidFill>
                    <a:schemeClr val="bg1"/>
                  </a:solidFill>
                  <a:latin typeface="微软雅黑" pitchFamily="34" charset="-122"/>
                  <a:ea typeface="微软雅黑" pitchFamily="34" charset="-122"/>
                </a:rPr>
                <a:t>服务</a:t>
              </a:r>
            </a:p>
            <a:p>
              <a:pPr marL="342900" indent="-342900" algn="ctr">
                <a:buFont typeface="Wingdings" pitchFamily="2" charset="2"/>
                <a:buNone/>
                <a:defRPr/>
              </a:pPr>
              <a:r>
                <a:rPr lang="zh-CN" altLang="en-US" dirty="0">
                  <a:solidFill>
                    <a:schemeClr val="bg1"/>
                  </a:solidFill>
                  <a:latin typeface="微软雅黑" pitchFamily="34" charset="-122"/>
                  <a:ea typeface="微软雅黑" pitchFamily="34" charset="-122"/>
                </a:rPr>
                <a:t>管理工具</a:t>
              </a:r>
            </a:p>
            <a:p>
              <a:pPr marL="342900" indent="-342900" algn="ctr">
                <a:buFont typeface="Wingdings" pitchFamily="2" charset="2"/>
                <a:buNone/>
                <a:defRPr/>
              </a:pPr>
              <a:r>
                <a:rPr lang="en-US" altLang="zh-CN" sz="1200" dirty="0">
                  <a:solidFill>
                    <a:schemeClr val="bg1"/>
                  </a:solidFill>
                  <a:latin typeface="微软雅黑" pitchFamily="34" charset="-122"/>
                  <a:ea typeface="微软雅黑" pitchFamily="34" charset="-122"/>
                </a:rPr>
                <a:t>(</a:t>
              </a:r>
              <a:r>
                <a:rPr lang="zh-CN" altLang="en-US" sz="1200" dirty="0">
                  <a:solidFill>
                    <a:schemeClr val="bg1"/>
                  </a:solidFill>
                  <a:latin typeface="微软雅黑" pitchFamily="34" charset="-122"/>
                  <a:ea typeface="微软雅黑" pitchFamily="34" charset="-122"/>
                </a:rPr>
                <a:t>服务</a:t>
              </a:r>
              <a:r>
                <a:rPr lang="en-US" altLang="zh-CN" sz="1200" dirty="0">
                  <a:solidFill>
                    <a:schemeClr val="bg1"/>
                  </a:solidFill>
                  <a:latin typeface="微软雅黑" pitchFamily="34" charset="-122"/>
                  <a:ea typeface="微软雅黑" pitchFamily="34" charset="-122"/>
                </a:rPr>
                <a:t>/</a:t>
              </a:r>
              <a:r>
                <a:rPr lang="zh-CN" altLang="en-US" sz="1200" dirty="0">
                  <a:solidFill>
                    <a:schemeClr val="bg1"/>
                  </a:solidFill>
                  <a:latin typeface="微软雅黑" pitchFamily="34" charset="-122"/>
                  <a:ea typeface="微软雅黑" pitchFamily="34" charset="-122"/>
                </a:rPr>
                <a:t>应用</a:t>
              </a:r>
              <a:r>
                <a:rPr lang="en-US" altLang="zh-CN" sz="1200" dirty="0">
                  <a:solidFill>
                    <a:schemeClr val="bg1"/>
                  </a:solidFill>
                  <a:latin typeface="微软雅黑" pitchFamily="34" charset="-122"/>
                  <a:ea typeface="微软雅黑" pitchFamily="34" charset="-122"/>
                </a:rPr>
                <a:t>/</a:t>
              </a:r>
              <a:r>
                <a:rPr lang="zh-CN" altLang="en-US" sz="1200" dirty="0">
                  <a:solidFill>
                    <a:schemeClr val="bg1"/>
                  </a:solidFill>
                  <a:latin typeface="微软雅黑" pitchFamily="34" charset="-122"/>
                  <a:ea typeface="微软雅黑" pitchFamily="34" charset="-122"/>
                </a:rPr>
                <a:t>资源</a:t>
              </a:r>
              <a:r>
                <a:rPr lang="en-US" altLang="zh-CN" sz="1200" dirty="0">
                  <a:solidFill>
                    <a:schemeClr val="bg1"/>
                  </a:solidFill>
                  <a:latin typeface="微软雅黑" pitchFamily="34" charset="-122"/>
                  <a:ea typeface="微软雅黑" pitchFamily="34" charset="-122"/>
                </a:rPr>
                <a:t>)</a:t>
              </a:r>
            </a:p>
          </p:txBody>
        </p:sp>
        <p:sp>
          <p:nvSpPr>
            <p:cNvPr id="49" name="Rectangle 34"/>
            <p:cNvSpPr>
              <a:spLocks noChangeArrowheads="1"/>
            </p:cNvSpPr>
            <p:nvPr/>
          </p:nvSpPr>
          <p:spPr bwMode="auto">
            <a:xfrm>
              <a:off x="4993" y="1434"/>
              <a:ext cx="695" cy="346"/>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lgn="ctr">
              <a:noFill/>
              <a:miter lim="800000"/>
              <a:headEnd/>
              <a:tailEnd/>
            </a:ln>
            <a:effectLst>
              <a:outerShdw dist="17961" dir="2700000" algn="ctr" rotWithShape="0">
                <a:schemeClr val="bg2"/>
              </a:outerShdw>
            </a:effectLst>
          </p:spPr>
          <p:txBody>
            <a:bodyPr wrap="none" anchor="ctr"/>
            <a:lstStyle/>
            <a:p>
              <a:pPr marL="342900" indent="-342900" algn="ctr">
                <a:buFont typeface="Wingdings" pitchFamily="2" charset="2"/>
                <a:buNone/>
                <a:defRPr/>
              </a:pPr>
              <a:r>
                <a:rPr lang="zh-CN" altLang="en-US" sz="1600">
                  <a:solidFill>
                    <a:schemeClr val="bg1"/>
                  </a:solidFill>
                  <a:latin typeface="微软雅黑" pitchFamily="34" charset="-122"/>
                  <a:ea typeface="微软雅黑" pitchFamily="34" charset="-122"/>
                </a:rPr>
                <a:t>安全</a:t>
              </a:r>
            </a:p>
          </p:txBody>
        </p:sp>
        <p:sp>
          <p:nvSpPr>
            <p:cNvPr id="50" name="Rectangle 35"/>
            <p:cNvSpPr>
              <a:spLocks noChangeArrowheads="1"/>
            </p:cNvSpPr>
            <p:nvPr/>
          </p:nvSpPr>
          <p:spPr bwMode="auto">
            <a:xfrm>
              <a:off x="4993" y="2069"/>
              <a:ext cx="696" cy="346"/>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lgn="ctr">
              <a:noFill/>
              <a:miter lim="800000"/>
              <a:headEnd/>
              <a:tailEnd/>
            </a:ln>
            <a:effectLst>
              <a:outerShdw dist="17961" dir="2700000" algn="ctr" rotWithShape="0">
                <a:schemeClr val="bg2"/>
              </a:outerShdw>
            </a:effectLst>
          </p:spPr>
          <p:txBody>
            <a:bodyPr wrap="none" anchor="ctr"/>
            <a:lstStyle/>
            <a:p>
              <a:pPr marL="342900" indent="-342900" algn="ctr">
                <a:buFont typeface="Wingdings" pitchFamily="2" charset="2"/>
                <a:buNone/>
                <a:defRPr/>
              </a:pPr>
              <a:r>
                <a:rPr lang="zh-CN" altLang="en-US" sz="1600">
                  <a:solidFill>
                    <a:schemeClr val="bg1"/>
                  </a:solidFill>
                  <a:latin typeface="微软雅黑" pitchFamily="34" charset="-122"/>
                  <a:ea typeface="微软雅黑" pitchFamily="34" charset="-122"/>
                </a:rPr>
                <a:t>监控</a:t>
              </a:r>
            </a:p>
          </p:txBody>
        </p:sp>
        <p:sp>
          <p:nvSpPr>
            <p:cNvPr id="51" name="Rectangle 36"/>
            <p:cNvSpPr>
              <a:spLocks noChangeArrowheads="1"/>
            </p:cNvSpPr>
            <p:nvPr/>
          </p:nvSpPr>
          <p:spPr bwMode="auto">
            <a:xfrm>
              <a:off x="4993" y="2704"/>
              <a:ext cx="696" cy="346"/>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lgn="ctr">
              <a:noFill/>
              <a:miter lim="800000"/>
              <a:headEnd/>
              <a:tailEnd/>
            </a:ln>
            <a:effectLst>
              <a:outerShdw dist="17961" dir="2700000" algn="ctr" rotWithShape="0">
                <a:schemeClr val="bg2"/>
              </a:outerShdw>
            </a:effectLst>
          </p:spPr>
          <p:txBody>
            <a:bodyPr wrap="none" anchor="ctr"/>
            <a:lstStyle/>
            <a:p>
              <a:pPr marL="342900" indent="-342900" algn="ctr">
                <a:buFont typeface="Wingdings" pitchFamily="2" charset="2"/>
                <a:buNone/>
                <a:defRPr/>
              </a:pPr>
              <a:r>
                <a:rPr lang="zh-CN" altLang="en-US" sz="1600">
                  <a:solidFill>
                    <a:schemeClr val="bg1"/>
                  </a:solidFill>
                  <a:latin typeface="微软雅黑" pitchFamily="34" charset="-122"/>
                  <a:ea typeface="微软雅黑" pitchFamily="34" charset="-122"/>
                </a:rPr>
                <a:t>管理</a:t>
              </a:r>
            </a:p>
          </p:txBody>
        </p:sp>
        <p:sp>
          <p:nvSpPr>
            <p:cNvPr id="52" name="Rectangle 39"/>
            <p:cNvSpPr>
              <a:spLocks noChangeArrowheads="1"/>
            </p:cNvSpPr>
            <p:nvPr/>
          </p:nvSpPr>
          <p:spPr bwMode="auto">
            <a:xfrm>
              <a:off x="4993" y="3311"/>
              <a:ext cx="696" cy="346"/>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lgn="ctr">
              <a:noFill/>
              <a:miter lim="800000"/>
              <a:headEnd/>
              <a:tailEnd/>
            </a:ln>
            <a:effectLst>
              <a:outerShdw dist="17961" dir="2700000" algn="ctr" rotWithShape="0">
                <a:schemeClr val="bg2"/>
              </a:outerShdw>
            </a:effectLst>
          </p:spPr>
          <p:txBody>
            <a:bodyPr wrap="none" anchor="ctr"/>
            <a:lstStyle/>
            <a:p>
              <a:pPr marL="342900" indent="-342900" algn="ctr">
                <a:buFont typeface="Wingdings" pitchFamily="2" charset="2"/>
                <a:buNone/>
                <a:defRPr/>
              </a:pPr>
              <a:r>
                <a:rPr lang="zh-CN" altLang="en-US" sz="1600">
                  <a:solidFill>
                    <a:schemeClr val="bg1"/>
                  </a:solidFill>
                  <a:latin typeface="微软雅黑" pitchFamily="34" charset="-122"/>
                  <a:ea typeface="微软雅黑" pitchFamily="34" charset="-122"/>
                </a:rPr>
                <a:t>部署</a:t>
              </a:r>
            </a:p>
          </p:txBody>
        </p:sp>
      </p:grpSp>
    </p:spTree>
    <p:extLst>
      <p:ext uri="{BB962C8B-B14F-4D97-AF65-F5344CB8AC3E}">
        <p14:creationId xmlns:p14="http://schemas.microsoft.com/office/powerpoint/2010/main" val="4031223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TotalTime>
  <Words>2019</Words>
  <Application>Microsoft Office PowerPoint</Application>
  <PresentationFormat>全屏显示(4:3)</PresentationFormat>
  <Paragraphs>345</Paragraphs>
  <Slides>33</Slides>
  <Notes>18</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Office 主题</vt:lpstr>
      <vt:lpstr>从Web Services的角度透视SOA</vt:lpstr>
      <vt:lpstr>目录</vt:lpstr>
      <vt:lpstr>目录</vt:lpstr>
      <vt:lpstr>SOA的出现</vt:lpstr>
      <vt:lpstr>SOA解决的问题</vt:lpstr>
      <vt:lpstr>SOA的技术本质</vt:lpstr>
      <vt:lpstr>SOA的概念</vt:lpstr>
      <vt:lpstr>目录</vt:lpstr>
      <vt:lpstr>SOA的参考模型</vt:lpstr>
      <vt:lpstr>SOA的逻辑堆栈（解决方案堆栈）</vt:lpstr>
      <vt:lpstr>目录</vt:lpstr>
      <vt:lpstr>Web Services与SOA的关系</vt:lpstr>
      <vt:lpstr>Web Services的概念</vt:lpstr>
      <vt:lpstr>目录</vt:lpstr>
      <vt:lpstr>Web Services的动态体系结构</vt:lpstr>
      <vt:lpstr>Web Services的静态体系结构</vt:lpstr>
      <vt:lpstr>目录</vt:lpstr>
      <vt:lpstr>Web Services协议栈</vt:lpstr>
      <vt:lpstr>SOAP</vt:lpstr>
      <vt:lpstr>基于SOAP的服务调用过程</vt:lpstr>
      <vt:lpstr>WSDL</vt:lpstr>
      <vt:lpstr>WSDL的元素关系</vt:lpstr>
      <vt:lpstr>UDDI</vt:lpstr>
      <vt:lpstr>UDDI的工作原理</vt:lpstr>
      <vt:lpstr>UDDI的数据表类型</vt:lpstr>
      <vt:lpstr>目录</vt:lpstr>
      <vt:lpstr>Web Service开发概览</vt:lpstr>
      <vt:lpstr>Web Service开发流程</vt:lpstr>
      <vt:lpstr>Web Service开发流程</vt:lpstr>
      <vt:lpstr>客户端应用开发流程（Java）</vt:lpstr>
      <vt:lpstr>客户端应用开发流程（Java）</vt:lpstr>
      <vt:lpstr>Demo展示</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从Web Services的角度透视SOA</dc:title>
  <dc:creator>songjie</dc:creator>
  <cp:lastModifiedBy>songjie</cp:lastModifiedBy>
  <cp:revision>108</cp:revision>
  <dcterms:created xsi:type="dcterms:W3CDTF">2012-09-08T02:43:24Z</dcterms:created>
  <dcterms:modified xsi:type="dcterms:W3CDTF">2012-09-15T10:37:23Z</dcterms:modified>
</cp:coreProperties>
</file>